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8" r:id="rId3"/>
    <p:sldId id="259" r:id="rId4"/>
    <p:sldId id="260" r:id="rId5"/>
    <p:sldId id="262" r:id="rId6"/>
    <p:sldId id="263" r:id="rId7"/>
    <p:sldId id="270" r:id="rId8"/>
    <p:sldId id="271" r:id="rId9"/>
    <p:sldId id="264" r:id="rId10"/>
    <p:sldId id="265" r:id="rId11"/>
    <p:sldId id="266" r:id="rId12"/>
    <p:sldId id="267" r:id="rId13"/>
    <p:sldId id="268" r:id="rId14"/>
    <p:sldId id="269"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87" d="100"/>
          <a:sy n="87" d="100"/>
        </p:scale>
        <p:origin x="480"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dirty="0"/>
              <a:t>4/18/2018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4/18/2018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4/18/2018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4/18/2018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4/18/2018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4/18/2018</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4/18/2018</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4/18/2018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4/18/2018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4509A250-FF31-4206-8172-F9D3106AACB1}" type="datetimeFigureOut">
              <a:rPr lang="en-US" dirty="0"/>
              <a:t>4/18/2018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796027F-7875-4030-9381-8BD8C4F21935}" type="datetimeFigureOut">
              <a:rPr lang="en-US" dirty="0"/>
              <a:t>4/18/2018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796027F-7875-4030-9381-8BD8C4F21935}" type="datetimeFigureOut">
              <a:rPr lang="en-US" dirty="0"/>
              <a:t>4/18/2018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796027F-7875-4030-9381-8BD8C4F21935}" type="datetimeFigureOut">
              <a:rPr lang="en-US" dirty="0"/>
              <a:t>4/18/2018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4509A250-FF31-4206-8172-F9D3106AACB1}" type="datetimeFigureOut">
              <a:rPr lang="en-US" dirty="0"/>
              <a:t>4/18/2018</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509A250-FF31-4206-8172-F9D3106AACB1}" type="datetimeFigureOut">
              <a:rPr lang="en-US" dirty="0"/>
              <a:t>4/18/2018</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7" name="Date Placeholder 4"/>
          <p:cNvSpPr>
            <a:spLocks noGrp="1"/>
          </p:cNvSpPr>
          <p:nvPr>
            <p:ph type="dt" sz="half" idx="10"/>
          </p:nvPr>
        </p:nvSpPr>
        <p:spPr/>
        <p:txBody>
          <a:bodyPr/>
          <a:lstStyle/>
          <a:p>
            <a:fld id="{4509A250-FF31-4206-8172-F9D3106AACB1}" type="datetimeFigureOut">
              <a:rPr lang="en-US" dirty="0"/>
              <a:t>4/18/2018</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4/18/2018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AAD347D-5ACD-4C99-B74B-A9C85AD731AF}" type="datetimeFigureOut">
              <a:rPr lang="en-US" dirty="0"/>
              <a:t>4/18/2018</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02111984F565}" type="slidenum">
              <a:rPr lang="en-US" dirty="0"/>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64" r:id="rId12"/>
    <p:sldLayoutId id="2147483662" r:id="rId13"/>
    <p:sldLayoutId id="2147483669" r:id="rId14"/>
    <p:sldLayoutId id="2147483670" r:id="rId15"/>
    <p:sldLayoutId id="2147483658" r:id="rId16"/>
    <p:sldLayoutId id="2147483659"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4.emf"/><Relationship Id="rId1" Type="http://schemas.openxmlformats.org/officeDocument/2006/relationships/slideLayout" Target="../slideLayouts/slideLayout2.xml"/><Relationship Id="rId6" Type="http://schemas.openxmlformats.org/officeDocument/2006/relationships/image" Target="../media/image18.emf"/><Relationship Id="rId5" Type="http://schemas.openxmlformats.org/officeDocument/2006/relationships/image" Target="../media/image17.emf"/><Relationship Id="rId4" Type="http://schemas.openxmlformats.org/officeDocument/2006/relationships/image" Target="../media/image16.emf"/></Relationships>
</file>

<file path=ppt/slides/_rels/slide7.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 Id="rId9" Type="http://schemas.openxmlformats.org/officeDocument/2006/relationships/image" Target="../media/image26.png"/></Relationships>
</file>

<file path=ppt/slides/_rels/slide8.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5DEFB6-382A-4516-B875-251173AD289F}"/>
              </a:ext>
            </a:extLst>
          </p:cNvPr>
          <p:cNvSpPr>
            <a:spLocks noGrp="1"/>
          </p:cNvSpPr>
          <p:nvPr>
            <p:ph type="ctrTitle"/>
          </p:nvPr>
        </p:nvSpPr>
        <p:spPr>
          <a:xfrm>
            <a:off x="1683171" y="1235439"/>
            <a:ext cx="8825658" cy="2269073"/>
          </a:xfrm>
        </p:spPr>
        <p:txBody>
          <a:bodyPr/>
          <a:lstStyle/>
          <a:p>
            <a:pPr algn="ctr"/>
            <a:r>
              <a:rPr lang="en-GB" sz="6600" dirty="0">
                <a:ln w="0"/>
                <a:solidFill>
                  <a:schemeClr val="tx1"/>
                </a:solidFill>
                <a:effectLst>
                  <a:outerShdw blurRad="38100" dist="19050" dir="2700000" algn="tl" rotWithShape="0">
                    <a:schemeClr val="dk1">
                      <a:alpha val="40000"/>
                    </a:schemeClr>
                  </a:outerShdw>
                </a:effectLst>
              </a:rPr>
              <a:t>Image processing &amp; facial recognition</a:t>
            </a:r>
          </a:p>
        </p:txBody>
      </p:sp>
      <p:pic>
        <p:nvPicPr>
          <p:cNvPr id="5" name="Picture 4">
            <a:extLst>
              <a:ext uri="{FF2B5EF4-FFF2-40B4-BE49-F238E27FC236}">
                <a16:creationId xmlns:a16="http://schemas.microsoft.com/office/drawing/2014/main" id="{2763D9EB-E15F-4518-9B77-D7C8DBF9B0A9}"/>
              </a:ext>
            </a:extLst>
          </p:cNvPr>
          <p:cNvPicPr>
            <a:picLocks noChangeAspect="1"/>
          </p:cNvPicPr>
          <p:nvPr/>
        </p:nvPicPr>
        <p:blipFill>
          <a:blip r:embed="rId2"/>
          <a:stretch>
            <a:fillRect/>
          </a:stretch>
        </p:blipFill>
        <p:spPr>
          <a:xfrm>
            <a:off x="5184257" y="3429000"/>
            <a:ext cx="1823485" cy="1823485"/>
          </a:xfrm>
          <a:prstGeom prst="rect">
            <a:avLst/>
          </a:prstGeom>
        </p:spPr>
      </p:pic>
      <p:sp>
        <p:nvSpPr>
          <p:cNvPr id="6" name="TextBox 5">
            <a:extLst>
              <a:ext uri="{FF2B5EF4-FFF2-40B4-BE49-F238E27FC236}">
                <a16:creationId xmlns:a16="http://schemas.microsoft.com/office/drawing/2014/main" id="{C35A3BA8-B565-44B0-A62D-2786D949964D}"/>
              </a:ext>
            </a:extLst>
          </p:cNvPr>
          <p:cNvSpPr txBox="1"/>
          <p:nvPr/>
        </p:nvSpPr>
        <p:spPr>
          <a:xfrm>
            <a:off x="10144125" y="6210300"/>
            <a:ext cx="1745991" cy="369332"/>
          </a:xfrm>
          <a:prstGeom prst="rect">
            <a:avLst/>
          </a:prstGeom>
          <a:noFill/>
        </p:spPr>
        <p:txBody>
          <a:bodyPr wrap="none" rtlCol="0">
            <a:spAutoFit/>
          </a:bodyPr>
          <a:lstStyle/>
          <a:p>
            <a:r>
              <a:rPr lang="en-GB" dirty="0"/>
              <a:t>Ben Anderson</a:t>
            </a:r>
          </a:p>
        </p:txBody>
      </p:sp>
    </p:spTree>
    <p:extLst>
      <p:ext uri="{BB962C8B-B14F-4D97-AF65-F5344CB8AC3E}">
        <p14:creationId xmlns:p14="http://schemas.microsoft.com/office/powerpoint/2010/main" val="37705320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E5BE6C-2102-4D68-90C4-BF07B2699575}"/>
              </a:ext>
            </a:extLst>
          </p:cNvPr>
          <p:cNvSpPr>
            <a:spLocks noGrp="1"/>
          </p:cNvSpPr>
          <p:nvPr>
            <p:ph type="title"/>
          </p:nvPr>
        </p:nvSpPr>
        <p:spPr/>
        <p:txBody>
          <a:bodyPr/>
          <a:lstStyle/>
          <a:p>
            <a:r>
              <a:rPr lang="en-GB" dirty="0"/>
              <a:t>1. The LFW crop dataset</a:t>
            </a:r>
          </a:p>
        </p:txBody>
      </p:sp>
      <p:sp>
        <p:nvSpPr>
          <p:cNvPr id="3" name="Content Placeholder 2">
            <a:extLst>
              <a:ext uri="{FF2B5EF4-FFF2-40B4-BE49-F238E27FC236}">
                <a16:creationId xmlns:a16="http://schemas.microsoft.com/office/drawing/2014/main" id="{3332838D-2FAC-4787-921A-9F221129D0E2}"/>
              </a:ext>
            </a:extLst>
          </p:cNvPr>
          <p:cNvSpPr>
            <a:spLocks noGrp="1"/>
          </p:cNvSpPr>
          <p:nvPr>
            <p:ph idx="1"/>
          </p:nvPr>
        </p:nvSpPr>
        <p:spPr>
          <a:xfrm>
            <a:off x="779462" y="1252818"/>
            <a:ext cx="10336213" cy="5152464"/>
          </a:xfrm>
        </p:spPr>
        <p:txBody>
          <a:bodyPr/>
          <a:lstStyle/>
          <a:p>
            <a:r>
              <a:rPr lang="en-GB" dirty="0"/>
              <a:t>In-order to calculate patch-based correlation scores a database of known personnel is needed. For this I have used the LFW crop dataset for training images.</a:t>
            </a:r>
          </a:p>
          <a:p>
            <a:r>
              <a:rPr lang="en-GB" dirty="0"/>
              <a:t>The LFW crop dataset is a database of face photographs designed for studying the problem of unconstrained face recognition.</a:t>
            </a:r>
          </a:p>
          <a:p>
            <a:r>
              <a:rPr lang="en-GB" dirty="0"/>
              <a:t>When carrying out facial recognition, the application code loads the database into a usable object</a:t>
            </a:r>
          </a:p>
          <a:p>
            <a:r>
              <a:rPr lang="en-GB" dirty="0"/>
              <a:t>Each person (stored in the database) including their multiple training images are represented by a 4D array. This can be seen below.</a:t>
            </a:r>
          </a:p>
          <a:p>
            <a:endParaRPr lang="en-GB" dirty="0"/>
          </a:p>
        </p:txBody>
      </p:sp>
      <p:sp>
        <p:nvSpPr>
          <p:cNvPr id="4" name="TextBox 3">
            <a:extLst>
              <a:ext uri="{FF2B5EF4-FFF2-40B4-BE49-F238E27FC236}">
                <a16:creationId xmlns:a16="http://schemas.microsoft.com/office/drawing/2014/main" id="{D2E8547F-D75C-4D1E-A505-5FBAB4E48F31}"/>
              </a:ext>
            </a:extLst>
          </p:cNvPr>
          <p:cNvSpPr txBox="1"/>
          <p:nvPr/>
        </p:nvSpPr>
        <p:spPr>
          <a:xfrm>
            <a:off x="1866899" y="4705350"/>
            <a:ext cx="8458201" cy="369332"/>
          </a:xfrm>
          <a:prstGeom prst="rect">
            <a:avLst/>
          </a:prstGeom>
          <a:noFill/>
        </p:spPr>
        <p:txBody>
          <a:bodyPr wrap="square" rtlCol="0">
            <a:spAutoFit/>
          </a:bodyPr>
          <a:lstStyle/>
          <a:p>
            <a:r>
              <a:rPr lang="en-GB" dirty="0"/>
              <a:t>Persons [ nth person ][ nth training image ][ </a:t>
            </a:r>
            <a:r>
              <a:rPr lang="en-GB" dirty="0" err="1"/>
              <a:t>pixel_data</a:t>
            </a:r>
            <a:r>
              <a:rPr lang="en-GB" dirty="0"/>
              <a:t>(x) ][ </a:t>
            </a:r>
            <a:r>
              <a:rPr lang="en-GB" dirty="0" err="1"/>
              <a:t>pixel_data</a:t>
            </a:r>
            <a:r>
              <a:rPr lang="en-GB" dirty="0"/>
              <a:t>(y) ] </a:t>
            </a:r>
          </a:p>
        </p:txBody>
      </p:sp>
    </p:spTree>
    <p:extLst>
      <p:ext uri="{BB962C8B-B14F-4D97-AF65-F5344CB8AC3E}">
        <p14:creationId xmlns:p14="http://schemas.microsoft.com/office/powerpoint/2010/main" val="16171679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6A7DD7-F5CE-4F5F-A2CE-D440CAA63C4C}"/>
              </a:ext>
            </a:extLst>
          </p:cNvPr>
          <p:cNvSpPr>
            <a:spLocks noGrp="1"/>
          </p:cNvSpPr>
          <p:nvPr>
            <p:ph type="title"/>
          </p:nvPr>
        </p:nvSpPr>
        <p:spPr/>
        <p:txBody>
          <a:bodyPr/>
          <a:lstStyle/>
          <a:p>
            <a:r>
              <a:rPr lang="en-GB" dirty="0"/>
              <a:t>2. Unconstrained recognition</a:t>
            </a:r>
          </a:p>
        </p:txBody>
      </p:sp>
      <p:sp>
        <p:nvSpPr>
          <p:cNvPr id="3" name="Content Placeholder 2">
            <a:extLst>
              <a:ext uri="{FF2B5EF4-FFF2-40B4-BE49-F238E27FC236}">
                <a16:creationId xmlns:a16="http://schemas.microsoft.com/office/drawing/2014/main" id="{3008380C-C4FD-47FF-96CD-9CB79C4FFEB6}"/>
              </a:ext>
            </a:extLst>
          </p:cNvPr>
          <p:cNvSpPr>
            <a:spLocks noGrp="1"/>
          </p:cNvSpPr>
          <p:nvPr>
            <p:ph idx="1"/>
          </p:nvPr>
        </p:nvSpPr>
        <p:spPr>
          <a:xfrm>
            <a:off x="733426" y="1269814"/>
            <a:ext cx="10372724" cy="4978585"/>
          </a:xfrm>
        </p:spPr>
        <p:txBody>
          <a:bodyPr/>
          <a:lstStyle/>
          <a:p>
            <a:r>
              <a:rPr lang="en-GB" dirty="0"/>
              <a:t>The patches chosen from the users image and the database training image continue to iterate across the entire image accumulating the scores of each patch. The below diagram is a representation of how this works:</a:t>
            </a:r>
          </a:p>
          <a:p>
            <a:endParaRPr lang="en-GB" dirty="0"/>
          </a:p>
          <a:p>
            <a:endParaRPr lang="en-GB" dirty="0"/>
          </a:p>
          <a:p>
            <a:endParaRPr lang="en-GB" dirty="0"/>
          </a:p>
          <a:p>
            <a:endParaRPr lang="en-GB" dirty="0"/>
          </a:p>
          <a:p>
            <a:r>
              <a:rPr lang="en-GB" dirty="0"/>
              <a:t>The correlation of each patch is calculated using the below formula:</a:t>
            </a:r>
          </a:p>
          <a:p>
            <a:endParaRPr lang="en-GB" dirty="0"/>
          </a:p>
          <a:p>
            <a:endParaRPr lang="en-GB" dirty="0"/>
          </a:p>
          <a:p>
            <a:endParaRPr lang="en-GB" dirty="0"/>
          </a:p>
          <a:p>
            <a:endParaRPr lang="en-GB" dirty="0"/>
          </a:p>
        </p:txBody>
      </p:sp>
      <p:pic>
        <p:nvPicPr>
          <p:cNvPr id="15" name="Picture 14">
            <a:extLst>
              <a:ext uri="{FF2B5EF4-FFF2-40B4-BE49-F238E27FC236}">
                <a16:creationId xmlns:a16="http://schemas.microsoft.com/office/drawing/2014/main" id="{59173E7F-C3D1-4946-9B0B-11C04CD7E932}"/>
              </a:ext>
            </a:extLst>
          </p:cNvPr>
          <p:cNvPicPr>
            <a:picLocks noChangeAspect="1"/>
          </p:cNvPicPr>
          <p:nvPr/>
        </p:nvPicPr>
        <p:blipFill>
          <a:blip r:embed="rId2"/>
          <a:stretch>
            <a:fillRect/>
          </a:stretch>
        </p:blipFill>
        <p:spPr>
          <a:xfrm>
            <a:off x="4193343" y="2480558"/>
            <a:ext cx="3090940" cy="1365622"/>
          </a:xfrm>
          <a:prstGeom prst="rect">
            <a:avLst/>
          </a:prstGeom>
        </p:spPr>
      </p:pic>
      <p:pic>
        <p:nvPicPr>
          <p:cNvPr id="17" name="Picture 16">
            <a:extLst>
              <a:ext uri="{FF2B5EF4-FFF2-40B4-BE49-F238E27FC236}">
                <a16:creationId xmlns:a16="http://schemas.microsoft.com/office/drawing/2014/main" id="{B89DD3FC-753F-405B-991A-C8AC392B1218}"/>
              </a:ext>
            </a:extLst>
          </p:cNvPr>
          <p:cNvPicPr>
            <a:picLocks noChangeAspect="1"/>
          </p:cNvPicPr>
          <p:nvPr/>
        </p:nvPicPr>
        <p:blipFill>
          <a:blip r:embed="rId3"/>
          <a:stretch>
            <a:fillRect/>
          </a:stretch>
        </p:blipFill>
        <p:spPr>
          <a:xfrm>
            <a:off x="2871945" y="4597669"/>
            <a:ext cx="5733736" cy="1298595"/>
          </a:xfrm>
          <a:prstGeom prst="rect">
            <a:avLst/>
          </a:prstGeom>
        </p:spPr>
      </p:pic>
      <p:sp>
        <p:nvSpPr>
          <p:cNvPr id="18" name="TextBox 17">
            <a:extLst>
              <a:ext uri="{FF2B5EF4-FFF2-40B4-BE49-F238E27FC236}">
                <a16:creationId xmlns:a16="http://schemas.microsoft.com/office/drawing/2014/main" id="{92993EE9-67D3-49CB-BBCC-5DF3B2BC8814}"/>
              </a:ext>
            </a:extLst>
          </p:cNvPr>
          <p:cNvSpPr txBox="1"/>
          <p:nvPr/>
        </p:nvSpPr>
        <p:spPr>
          <a:xfrm>
            <a:off x="2457450" y="2858395"/>
            <a:ext cx="1606530" cy="369332"/>
          </a:xfrm>
          <a:prstGeom prst="rect">
            <a:avLst/>
          </a:prstGeom>
          <a:noFill/>
        </p:spPr>
        <p:txBody>
          <a:bodyPr wrap="none" rtlCol="0">
            <a:spAutoFit/>
          </a:bodyPr>
          <a:lstStyle/>
          <a:p>
            <a:r>
              <a:rPr lang="en-GB" dirty="0"/>
              <a:t>User’s image</a:t>
            </a:r>
          </a:p>
        </p:txBody>
      </p:sp>
      <p:sp>
        <p:nvSpPr>
          <p:cNvPr id="19" name="TextBox 18">
            <a:extLst>
              <a:ext uri="{FF2B5EF4-FFF2-40B4-BE49-F238E27FC236}">
                <a16:creationId xmlns:a16="http://schemas.microsoft.com/office/drawing/2014/main" id="{F6A03EE5-5D85-4720-B3CF-42ED6A80C6A9}"/>
              </a:ext>
            </a:extLst>
          </p:cNvPr>
          <p:cNvSpPr txBox="1"/>
          <p:nvPr/>
        </p:nvSpPr>
        <p:spPr>
          <a:xfrm>
            <a:off x="7458075" y="2858395"/>
            <a:ext cx="1829347" cy="369332"/>
          </a:xfrm>
          <a:prstGeom prst="rect">
            <a:avLst/>
          </a:prstGeom>
          <a:noFill/>
        </p:spPr>
        <p:txBody>
          <a:bodyPr wrap="none" rtlCol="0">
            <a:spAutoFit/>
          </a:bodyPr>
          <a:lstStyle/>
          <a:p>
            <a:r>
              <a:rPr lang="en-GB" dirty="0"/>
              <a:t>Training image</a:t>
            </a:r>
          </a:p>
        </p:txBody>
      </p:sp>
    </p:spTree>
    <p:extLst>
      <p:ext uri="{BB962C8B-B14F-4D97-AF65-F5344CB8AC3E}">
        <p14:creationId xmlns:p14="http://schemas.microsoft.com/office/powerpoint/2010/main" val="7120862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207639-59DD-4886-8A00-23A9D9ACEEC7}"/>
              </a:ext>
            </a:extLst>
          </p:cNvPr>
          <p:cNvSpPr>
            <a:spLocks noGrp="1"/>
          </p:cNvSpPr>
          <p:nvPr>
            <p:ph type="title"/>
          </p:nvPr>
        </p:nvSpPr>
        <p:spPr/>
        <p:txBody>
          <a:bodyPr/>
          <a:lstStyle/>
          <a:p>
            <a:r>
              <a:rPr lang="en-GB" dirty="0"/>
              <a:t>3. Reconstruction of results</a:t>
            </a:r>
          </a:p>
        </p:txBody>
      </p:sp>
      <p:pic>
        <p:nvPicPr>
          <p:cNvPr id="5" name="Content Placeholder 4">
            <a:extLst>
              <a:ext uri="{FF2B5EF4-FFF2-40B4-BE49-F238E27FC236}">
                <a16:creationId xmlns:a16="http://schemas.microsoft.com/office/drawing/2014/main" id="{3665CD9D-6BBE-4121-9C1C-55034B0C978B}"/>
              </a:ext>
            </a:extLst>
          </p:cNvPr>
          <p:cNvPicPr>
            <a:picLocks noGrp="1" noChangeAspect="1"/>
          </p:cNvPicPr>
          <p:nvPr>
            <p:ph idx="1"/>
          </p:nvPr>
        </p:nvPicPr>
        <p:blipFill>
          <a:blip r:embed="rId2"/>
          <a:stretch>
            <a:fillRect/>
          </a:stretch>
        </p:blipFill>
        <p:spPr>
          <a:xfrm>
            <a:off x="8701038" y="1429208"/>
            <a:ext cx="2430000" cy="4320000"/>
          </a:xfrm>
        </p:spPr>
      </p:pic>
      <p:sp>
        <p:nvSpPr>
          <p:cNvPr id="7" name="Content Placeholder 2">
            <a:extLst>
              <a:ext uri="{FF2B5EF4-FFF2-40B4-BE49-F238E27FC236}">
                <a16:creationId xmlns:a16="http://schemas.microsoft.com/office/drawing/2014/main" id="{3262791B-0A1B-499D-8F73-3CDE803E0C9F}"/>
              </a:ext>
            </a:extLst>
          </p:cNvPr>
          <p:cNvSpPr txBox="1">
            <a:spLocks/>
          </p:cNvSpPr>
          <p:nvPr/>
        </p:nvSpPr>
        <p:spPr>
          <a:xfrm>
            <a:off x="779462" y="1586717"/>
            <a:ext cx="7631113" cy="4004982"/>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en-GB" dirty="0"/>
              <a:t>The reconstruction image is used to give a visual representation of how accurate the correlation scores are in relation to the person found as the best match.</a:t>
            </a:r>
          </a:p>
          <a:p>
            <a:r>
              <a:rPr lang="en-GB" dirty="0"/>
              <a:t>Throughout correlation algorithm, the best patch scores across all training images are stored in memory.</a:t>
            </a:r>
          </a:p>
          <a:p>
            <a:r>
              <a:rPr lang="en-GB" dirty="0"/>
              <a:t>A new image is then generated, by assigning the pixel data with the patches made up of the best correlation scores.</a:t>
            </a:r>
          </a:p>
          <a:p>
            <a:r>
              <a:rPr lang="en-GB" dirty="0"/>
              <a:t>The correlation scores </a:t>
            </a:r>
            <a:r>
              <a:rPr lang="en-GB"/>
              <a:t>are affected </a:t>
            </a:r>
            <a:r>
              <a:rPr lang="en-GB" dirty="0"/>
              <a:t>by parameters such as the size of the patch to be used, or the range of pixels to search. Both of which can be input by the user.</a:t>
            </a:r>
          </a:p>
        </p:txBody>
      </p:sp>
    </p:spTree>
    <p:extLst>
      <p:ext uri="{BB962C8B-B14F-4D97-AF65-F5344CB8AC3E}">
        <p14:creationId xmlns:p14="http://schemas.microsoft.com/office/powerpoint/2010/main" val="1870723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ADBA25-E505-49AF-B00F-C4826D6A846B}"/>
              </a:ext>
            </a:extLst>
          </p:cNvPr>
          <p:cNvSpPr>
            <a:spLocks noGrp="1"/>
          </p:cNvSpPr>
          <p:nvPr>
            <p:ph type="title"/>
          </p:nvPr>
        </p:nvSpPr>
        <p:spPr/>
        <p:txBody>
          <a:bodyPr/>
          <a:lstStyle/>
          <a:p>
            <a:r>
              <a:rPr lang="en-GB" dirty="0"/>
              <a:t>Experiments</a:t>
            </a:r>
          </a:p>
        </p:txBody>
      </p:sp>
      <p:sp>
        <p:nvSpPr>
          <p:cNvPr id="3" name="Content Placeholder 2">
            <a:extLst>
              <a:ext uri="{FF2B5EF4-FFF2-40B4-BE49-F238E27FC236}">
                <a16:creationId xmlns:a16="http://schemas.microsoft.com/office/drawing/2014/main" id="{9152DB9B-2A22-4584-9DC2-A87849B17F9C}"/>
              </a:ext>
            </a:extLst>
          </p:cNvPr>
          <p:cNvSpPr>
            <a:spLocks noGrp="1"/>
          </p:cNvSpPr>
          <p:nvPr>
            <p:ph idx="1"/>
          </p:nvPr>
        </p:nvSpPr>
        <p:spPr>
          <a:xfrm>
            <a:off x="646111" y="1186601"/>
            <a:ext cx="10460039" cy="5137999"/>
          </a:xfrm>
        </p:spPr>
        <p:txBody>
          <a:bodyPr/>
          <a:lstStyle/>
          <a:p>
            <a:r>
              <a:rPr lang="en-GB" dirty="0"/>
              <a:t>The developed image processing and recognition algorithms provided by the application have been used in an experimental approach to analyse the affect of image properties and algorithm inputs (such as patch size) on the accuracy of the patch-based facial recognition. </a:t>
            </a:r>
          </a:p>
          <a:p>
            <a:r>
              <a:rPr lang="en-GB" dirty="0"/>
              <a:t>This should help with better understanding how we may obtain optimal settings to obtain better results.</a:t>
            </a:r>
          </a:p>
          <a:p>
            <a:r>
              <a:rPr lang="en-GB" dirty="0"/>
              <a:t>A few of the carried out experiments are illustrated below:</a:t>
            </a:r>
          </a:p>
        </p:txBody>
      </p:sp>
      <p:pic>
        <p:nvPicPr>
          <p:cNvPr id="5" name="Picture 4">
            <a:extLst>
              <a:ext uri="{FF2B5EF4-FFF2-40B4-BE49-F238E27FC236}">
                <a16:creationId xmlns:a16="http://schemas.microsoft.com/office/drawing/2014/main" id="{123E9A3D-8A86-4D23-B56B-014CDF67B1E0}"/>
              </a:ext>
            </a:extLst>
          </p:cNvPr>
          <p:cNvPicPr>
            <a:picLocks noChangeAspect="1"/>
          </p:cNvPicPr>
          <p:nvPr/>
        </p:nvPicPr>
        <p:blipFill>
          <a:blip r:embed="rId2"/>
          <a:stretch>
            <a:fillRect/>
          </a:stretch>
        </p:blipFill>
        <p:spPr>
          <a:xfrm>
            <a:off x="398461" y="3755598"/>
            <a:ext cx="3719116" cy="2322757"/>
          </a:xfrm>
          <a:prstGeom prst="rect">
            <a:avLst/>
          </a:prstGeom>
        </p:spPr>
      </p:pic>
      <p:pic>
        <p:nvPicPr>
          <p:cNvPr id="6" name="Picture 5">
            <a:extLst>
              <a:ext uri="{FF2B5EF4-FFF2-40B4-BE49-F238E27FC236}">
                <a16:creationId xmlns:a16="http://schemas.microsoft.com/office/drawing/2014/main" id="{5396A704-A91C-4EB8-914A-CC752299D693}"/>
              </a:ext>
            </a:extLst>
          </p:cNvPr>
          <p:cNvPicPr>
            <a:picLocks noChangeAspect="1"/>
          </p:cNvPicPr>
          <p:nvPr/>
        </p:nvPicPr>
        <p:blipFill>
          <a:blip r:embed="rId3"/>
          <a:stretch>
            <a:fillRect/>
          </a:stretch>
        </p:blipFill>
        <p:spPr>
          <a:xfrm>
            <a:off x="4233061" y="3755599"/>
            <a:ext cx="3725878" cy="2322757"/>
          </a:xfrm>
          <a:prstGeom prst="rect">
            <a:avLst/>
          </a:prstGeom>
        </p:spPr>
      </p:pic>
      <p:pic>
        <p:nvPicPr>
          <p:cNvPr id="7" name="Picture 6">
            <a:extLst>
              <a:ext uri="{FF2B5EF4-FFF2-40B4-BE49-F238E27FC236}">
                <a16:creationId xmlns:a16="http://schemas.microsoft.com/office/drawing/2014/main" id="{504022D9-6DDF-4FB1-AABA-224E43EAEB39}"/>
              </a:ext>
            </a:extLst>
          </p:cNvPr>
          <p:cNvPicPr>
            <a:picLocks noChangeAspect="1"/>
          </p:cNvPicPr>
          <p:nvPr/>
        </p:nvPicPr>
        <p:blipFill>
          <a:blip r:embed="rId4"/>
          <a:stretch>
            <a:fillRect/>
          </a:stretch>
        </p:blipFill>
        <p:spPr>
          <a:xfrm>
            <a:off x="8067661" y="3755598"/>
            <a:ext cx="3725878" cy="2322757"/>
          </a:xfrm>
          <a:prstGeom prst="rect">
            <a:avLst/>
          </a:prstGeom>
        </p:spPr>
      </p:pic>
    </p:spTree>
    <p:extLst>
      <p:ext uri="{BB962C8B-B14F-4D97-AF65-F5344CB8AC3E}">
        <p14:creationId xmlns:p14="http://schemas.microsoft.com/office/powerpoint/2010/main" val="6925790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6D9B27-A4EA-4416-A6ED-95BCC4D78963}"/>
              </a:ext>
            </a:extLst>
          </p:cNvPr>
          <p:cNvSpPr>
            <a:spLocks noGrp="1"/>
          </p:cNvSpPr>
          <p:nvPr>
            <p:ph type="title"/>
          </p:nvPr>
        </p:nvSpPr>
        <p:spPr/>
        <p:txBody>
          <a:bodyPr/>
          <a:lstStyle/>
          <a:p>
            <a:r>
              <a:rPr lang="en-GB" dirty="0"/>
              <a:t>Testing</a:t>
            </a:r>
          </a:p>
        </p:txBody>
      </p:sp>
      <p:sp>
        <p:nvSpPr>
          <p:cNvPr id="3" name="Content Placeholder 2">
            <a:extLst>
              <a:ext uri="{FF2B5EF4-FFF2-40B4-BE49-F238E27FC236}">
                <a16:creationId xmlns:a16="http://schemas.microsoft.com/office/drawing/2014/main" id="{57C679CF-BB65-496C-91B6-27624F0FD5F7}"/>
              </a:ext>
            </a:extLst>
          </p:cNvPr>
          <p:cNvSpPr>
            <a:spLocks noGrp="1"/>
          </p:cNvSpPr>
          <p:nvPr>
            <p:ph idx="1"/>
          </p:nvPr>
        </p:nvSpPr>
        <p:spPr>
          <a:xfrm>
            <a:off x="731837" y="1586193"/>
            <a:ext cx="10374313" cy="4062132"/>
          </a:xfrm>
        </p:spPr>
        <p:txBody>
          <a:bodyPr/>
          <a:lstStyle/>
          <a:p>
            <a:r>
              <a:rPr lang="en-GB" dirty="0"/>
              <a:t>To test the final application, I have made use of unit testing functionality available in Android studio. The unit tests I have written cover all image processing algorithms ensure the expected change to the user’s image is obtained.</a:t>
            </a:r>
          </a:p>
          <a:p>
            <a:r>
              <a:rPr lang="en-GB" dirty="0"/>
              <a:t>The unit tests also test the validity of results obtained from the facial recognition feature, ensuring the correct match is found for a given test case.</a:t>
            </a:r>
          </a:p>
          <a:p>
            <a:r>
              <a:rPr lang="en-GB" dirty="0"/>
              <a:t>Testing the navigation through the application has been automated, using various test cases to account for memory leaks caused by the incorrect use of image transfer between screens.</a:t>
            </a:r>
          </a:p>
          <a:p>
            <a:r>
              <a:rPr lang="en-GB" dirty="0"/>
              <a:t>Manual testing has also been carried out to test user input validation, required when inputting patch-size and range before facial recognition.</a:t>
            </a:r>
          </a:p>
        </p:txBody>
      </p:sp>
    </p:spTree>
    <p:extLst>
      <p:ext uri="{BB962C8B-B14F-4D97-AF65-F5344CB8AC3E}">
        <p14:creationId xmlns:p14="http://schemas.microsoft.com/office/powerpoint/2010/main" val="23231990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7993D7-F3FF-4EBE-9F9B-1B40B373337B}"/>
              </a:ext>
            </a:extLst>
          </p:cNvPr>
          <p:cNvSpPr>
            <a:spLocks noGrp="1"/>
          </p:cNvSpPr>
          <p:nvPr>
            <p:ph type="title"/>
          </p:nvPr>
        </p:nvSpPr>
        <p:spPr>
          <a:xfrm>
            <a:off x="646111" y="452718"/>
            <a:ext cx="9404723" cy="830798"/>
          </a:xfrm>
        </p:spPr>
        <p:txBody>
          <a:bodyPr/>
          <a:lstStyle/>
          <a:p>
            <a:r>
              <a:rPr lang="en-GB" dirty="0"/>
              <a:t>The project</a:t>
            </a:r>
          </a:p>
        </p:txBody>
      </p:sp>
      <p:sp>
        <p:nvSpPr>
          <p:cNvPr id="3" name="Content Placeholder 2">
            <a:extLst>
              <a:ext uri="{FF2B5EF4-FFF2-40B4-BE49-F238E27FC236}">
                <a16:creationId xmlns:a16="http://schemas.microsoft.com/office/drawing/2014/main" id="{354BD5A3-005B-4C4D-8CB2-06A828013452}"/>
              </a:ext>
            </a:extLst>
          </p:cNvPr>
          <p:cNvSpPr>
            <a:spLocks noGrp="1"/>
          </p:cNvSpPr>
          <p:nvPr>
            <p:ph idx="1"/>
          </p:nvPr>
        </p:nvSpPr>
        <p:spPr>
          <a:xfrm>
            <a:off x="805344" y="1392572"/>
            <a:ext cx="10335236" cy="4855827"/>
          </a:xfrm>
        </p:spPr>
        <p:txBody>
          <a:bodyPr>
            <a:normAutofit lnSpcReduction="10000"/>
          </a:bodyPr>
          <a:lstStyle/>
          <a:p>
            <a:r>
              <a:rPr lang="en-GB" dirty="0"/>
              <a:t>The aim of this project is to develop an Android application which will provide a user with the ability to carry out image processing on an image of their choice, as well as the ability to carry out facial recognition.</a:t>
            </a:r>
          </a:p>
          <a:p>
            <a:r>
              <a:rPr lang="en-GB" dirty="0"/>
              <a:t>Various experiments have been carried out to investigate the positive or negative results image processing may have on the accuracy of recognition.</a:t>
            </a:r>
          </a:p>
          <a:p>
            <a:r>
              <a:rPr lang="en-GB" dirty="0"/>
              <a:t>The variety of image processing functionality available for use in the application have been investigated and developed without the use of external packages such as OpenCV.</a:t>
            </a:r>
          </a:p>
          <a:p>
            <a:r>
              <a:rPr lang="en-GB" dirty="0"/>
              <a:t>The facial recognition feature makes use of patch based correlation calculations, to calculate scores and determine features which may be used to identify a person.</a:t>
            </a:r>
          </a:p>
          <a:p>
            <a:r>
              <a:rPr lang="en-GB" dirty="0"/>
              <a:t>The application makes use of a database of known personnel known as the LFW crop dataset, a database of face photographs designed for studying the problem of unconstrained face recognition.</a:t>
            </a:r>
          </a:p>
        </p:txBody>
      </p:sp>
    </p:spTree>
    <p:extLst>
      <p:ext uri="{BB962C8B-B14F-4D97-AF65-F5344CB8AC3E}">
        <p14:creationId xmlns:p14="http://schemas.microsoft.com/office/powerpoint/2010/main" val="14130803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610AF-D726-4D55-BFAB-420A5CFDCBCB}"/>
              </a:ext>
            </a:extLst>
          </p:cNvPr>
          <p:cNvSpPr>
            <a:spLocks noGrp="1"/>
          </p:cNvSpPr>
          <p:nvPr>
            <p:ph type="title"/>
          </p:nvPr>
        </p:nvSpPr>
        <p:spPr/>
        <p:txBody>
          <a:bodyPr/>
          <a:lstStyle/>
          <a:p>
            <a:r>
              <a:rPr lang="en-GB" dirty="0"/>
              <a:t>The application</a:t>
            </a:r>
          </a:p>
        </p:txBody>
      </p:sp>
      <p:sp>
        <p:nvSpPr>
          <p:cNvPr id="3" name="Content Placeholder 2">
            <a:extLst>
              <a:ext uri="{FF2B5EF4-FFF2-40B4-BE49-F238E27FC236}">
                <a16:creationId xmlns:a16="http://schemas.microsoft.com/office/drawing/2014/main" id="{BE074790-BEF1-43D1-848F-ADCB3693398D}"/>
              </a:ext>
            </a:extLst>
          </p:cNvPr>
          <p:cNvSpPr>
            <a:spLocks noGrp="1"/>
          </p:cNvSpPr>
          <p:nvPr>
            <p:ph idx="1"/>
          </p:nvPr>
        </p:nvSpPr>
        <p:spPr>
          <a:xfrm>
            <a:off x="755009" y="1182848"/>
            <a:ext cx="10360404" cy="5065551"/>
          </a:xfrm>
        </p:spPr>
        <p:txBody>
          <a:bodyPr/>
          <a:lstStyle/>
          <a:p>
            <a:r>
              <a:rPr lang="en-GB" dirty="0"/>
              <a:t>An android application developed in Java compatible with devices running Android KitKat, Lollipop, Marshmallow and Nougat (Android OS 4.4 to 7.1). </a:t>
            </a:r>
          </a:p>
          <a:p>
            <a:r>
              <a:rPr lang="en-GB" dirty="0"/>
              <a:t>Application made up of various screens which provide image processing or facial recognition capabilities.</a:t>
            </a:r>
          </a:p>
        </p:txBody>
      </p:sp>
      <p:pic>
        <p:nvPicPr>
          <p:cNvPr id="5" name="Picture 4">
            <a:extLst>
              <a:ext uri="{FF2B5EF4-FFF2-40B4-BE49-F238E27FC236}">
                <a16:creationId xmlns:a16="http://schemas.microsoft.com/office/drawing/2014/main" id="{2DE1961C-C6B3-4A9C-B1A0-DE6EAF047228}"/>
              </a:ext>
            </a:extLst>
          </p:cNvPr>
          <p:cNvPicPr>
            <a:picLocks noChangeAspect="1"/>
          </p:cNvPicPr>
          <p:nvPr/>
        </p:nvPicPr>
        <p:blipFill>
          <a:blip r:embed="rId2"/>
          <a:stretch>
            <a:fillRect/>
          </a:stretch>
        </p:blipFill>
        <p:spPr>
          <a:xfrm>
            <a:off x="755009" y="2867607"/>
            <a:ext cx="1831716" cy="3256384"/>
          </a:xfrm>
          <a:prstGeom prst="rect">
            <a:avLst/>
          </a:prstGeom>
        </p:spPr>
      </p:pic>
      <p:pic>
        <p:nvPicPr>
          <p:cNvPr id="7" name="Picture 6">
            <a:extLst>
              <a:ext uri="{FF2B5EF4-FFF2-40B4-BE49-F238E27FC236}">
                <a16:creationId xmlns:a16="http://schemas.microsoft.com/office/drawing/2014/main" id="{AD4A3C05-D643-4AAF-9BFC-F03DE445A0B2}"/>
              </a:ext>
            </a:extLst>
          </p:cNvPr>
          <p:cNvPicPr>
            <a:picLocks noChangeAspect="1"/>
          </p:cNvPicPr>
          <p:nvPr/>
        </p:nvPicPr>
        <p:blipFill>
          <a:blip r:embed="rId3"/>
          <a:stretch>
            <a:fillRect/>
          </a:stretch>
        </p:blipFill>
        <p:spPr>
          <a:xfrm>
            <a:off x="2798413" y="2867607"/>
            <a:ext cx="1831716" cy="3256384"/>
          </a:xfrm>
          <a:prstGeom prst="rect">
            <a:avLst/>
          </a:prstGeom>
        </p:spPr>
      </p:pic>
      <p:pic>
        <p:nvPicPr>
          <p:cNvPr id="8" name="Picture 7">
            <a:extLst>
              <a:ext uri="{FF2B5EF4-FFF2-40B4-BE49-F238E27FC236}">
                <a16:creationId xmlns:a16="http://schemas.microsoft.com/office/drawing/2014/main" id="{65747414-731D-4245-BF41-34D39513EA57}"/>
              </a:ext>
            </a:extLst>
          </p:cNvPr>
          <p:cNvPicPr>
            <a:picLocks noChangeAspect="1"/>
          </p:cNvPicPr>
          <p:nvPr/>
        </p:nvPicPr>
        <p:blipFill>
          <a:blip r:embed="rId4"/>
          <a:stretch>
            <a:fillRect/>
          </a:stretch>
        </p:blipFill>
        <p:spPr>
          <a:xfrm>
            <a:off x="5040522" y="2867607"/>
            <a:ext cx="6396469" cy="3256384"/>
          </a:xfrm>
          <a:prstGeom prst="rect">
            <a:avLst/>
          </a:prstGeom>
        </p:spPr>
      </p:pic>
    </p:spTree>
    <p:extLst>
      <p:ext uri="{BB962C8B-B14F-4D97-AF65-F5344CB8AC3E}">
        <p14:creationId xmlns:p14="http://schemas.microsoft.com/office/powerpoint/2010/main" val="30108909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4EBB83-6A16-4D1E-B03E-4629DD7BD782}"/>
              </a:ext>
            </a:extLst>
          </p:cNvPr>
          <p:cNvSpPr>
            <a:spLocks noGrp="1"/>
          </p:cNvSpPr>
          <p:nvPr>
            <p:ph type="title"/>
          </p:nvPr>
        </p:nvSpPr>
        <p:spPr/>
        <p:txBody>
          <a:bodyPr/>
          <a:lstStyle/>
          <a:p>
            <a:r>
              <a:rPr lang="en-GB" dirty="0"/>
              <a:t>The user’s image</a:t>
            </a:r>
          </a:p>
        </p:txBody>
      </p:sp>
      <p:sp>
        <p:nvSpPr>
          <p:cNvPr id="3" name="Content Placeholder 2">
            <a:extLst>
              <a:ext uri="{FF2B5EF4-FFF2-40B4-BE49-F238E27FC236}">
                <a16:creationId xmlns:a16="http://schemas.microsoft.com/office/drawing/2014/main" id="{0DC444B6-4673-4A7A-A7BF-7907F20B241D}"/>
              </a:ext>
            </a:extLst>
          </p:cNvPr>
          <p:cNvSpPr>
            <a:spLocks noGrp="1"/>
          </p:cNvSpPr>
          <p:nvPr>
            <p:ph idx="1"/>
          </p:nvPr>
        </p:nvSpPr>
        <p:spPr>
          <a:xfrm>
            <a:off x="822121" y="1325462"/>
            <a:ext cx="10301681" cy="4922938"/>
          </a:xfrm>
        </p:spPr>
        <p:txBody>
          <a:bodyPr/>
          <a:lstStyle/>
          <a:p>
            <a:r>
              <a:rPr lang="en-GB" dirty="0"/>
              <a:t>The user can choose to capture an image with the devices camera, or upload an image from the devices photo gallery. </a:t>
            </a:r>
          </a:p>
          <a:p>
            <a:r>
              <a:rPr lang="en-GB" dirty="0"/>
              <a:t>The users image can be made up of hundreds or thousands of pixels. Each pixel contains data for each colour channel contains an RGB value, which represents the luminosity and colour of the pixel. (This is the data used for image processing and facial recognition)</a:t>
            </a:r>
          </a:p>
          <a:p>
            <a:r>
              <a:rPr lang="en-GB" dirty="0"/>
              <a:t>To store the image data, the application uses a bitmap which is controlled by an image object class. (Image.java)</a:t>
            </a:r>
          </a:p>
          <a:p>
            <a:endParaRPr lang="en-GB" dirty="0"/>
          </a:p>
        </p:txBody>
      </p:sp>
      <p:pic>
        <p:nvPicPr>
          <p:cNvPr id="4" name="Picture 3">
            <a:extLst>
              <a:ext uri="{FF2B5EF4-FFF2-40B4-BE49-F238E27FC236}">
                <a16:creationId xmlns:a16="http://schemas.microsoft.com/office/drawing/2014/main" id="{0665BD25-E07B-452E-BB84-0847307442B1}"/>
              </a:ext>
            </a:extLst>
          </p:cNvPr>
          <p:cNvPicPr>
            <a:picLocks noChangeAspect="1"/>
          </p:cNvPicPr>
          <p:nvPr/>
        </p:nvPicPr>
        <p:blipFill>
          <a:blip r:embed="rId2"/>
          <a:stretch>
            <a:fillRect/>
          </a:stretch>
        </p:blipFill>
        <p:spPr>
          <a:xfrm>
            <a:off x="4440965" y="4203758"/>
            <a:ext cx="3310069" cy="2349081"/>
          </a:xfrm>
          <a:prstGeom prst="rect">
            <a:avLst/>
          </a:prstGeom>
        </p:spPr>
      </p:pic>
      <p:pic>
        <p:nvPicPr>
          <p:cNvPr id="6" name="Picture 5">
            <a:extLst>
              <a:ext uri="{FF2B5EF4-FFF2-40B4-BE49-F238E27FC236}">
                <a16:creationId xmlns:a16="http://schemas.microsoft.com/office/drawing/2014/main" id="{B63BBD1C-1D79-4891-B664-7093DF7663BE}"/>
              </a:ext>
            </a:extLst>
          </p:cNvPr>
          <p:cNvPicPr>
            <a:picLocks noChangeAspect="1"/>
          </p:cNvPicPr>
          <p:nvPr/>
        </p:nvPicPr>
        <p:blipFill rotWithShape="1">
          <a:blip r:embed="rId3"/>
          <a:srcRect t="12254" b="48708"/>
          <a:stretch/>
        </p:blipFill>
        <p:spPr>
          <a:xfrm>
            <a:off x="822121" y="4203758"/>
            <a:ext cx="3384713" cy="2349081"/>
          </a:xfrm>
          <a:prstGeom prst="rect">
            <a:avLst/>
          </a:prstGeom>
        </p:spPr>
      </p:pic>
      <p:sp>
        <p:nvSpPr>
          <p:cNvPr id="8" name="TextBox 7">
            <a:extLst>
              <a:ext uri="{FF2B5EF4-FFF2-40B4-BE49-F238E27FC236}">
                <a16:creationId xmlns:a16="http://schemas.microsoft.com/office/drawing/2014/main" id="{3A615DEC-4E7B-4AF4-9F65-FD08DAC2376D}"/>
              </a:ext>
            </a:extLst>
          </p:cNvPr>
          <p:cNvSpPr txBox="1"/>
          <p:nvPr/>
        </p:nvSpPr>
        <p:spPr>
          <a:xfrm>
            <a:off x="7813735" y="4203758"/>
            <a:ext cx="3310068" cy="1754326"/>
          </a:xfrm>
          <a:prstGeom prst="rect">
            <a:avLst/>
          </a:prstGeom>
          <a:noFill/>
        </p:spPr>
        <p:txBody>
          <a:bodyPr wrap="square" rtlCol="0">
            <a:spAutoFit/>
          </a:bodyPr>
          <a:lstStyle/>
          <a:p>
            <a:r>
              <a:rPr lang="en-GB" dirty="0"/>
              <a:t>E.g. (Image 64 x 64px)</a:t>
            </a:r>
          </a:p>
          <a:p>
            <a:endParaRPr lang="en-GB" dirty="0"/>
          </a:p>
          <a:p>
            <a:r>
              <a:rPr lang="en-GB" dirty="0"/>
              <a:t>A pixel at co-ordinates (x, y) may hold this data:</a:t>
            </a:r>
          </a:p>
          <a:p>
            <a:pPr algn="ctr"/>
            <a:endParaRPr lang="en-GB" dirty="0"/>
          </a:p>
          <a:p>
            <a:pPr algn="ctr"/>
            <a:r>
              <a:rPr lang="en-GB" dirty="0"/>
              <a:t>[167, 255, 0]</a:t>
            </a:r>
          </a:p>
        </p:txBody>
      </p:sp>
    </p:spTree>
    <p:extLst>
      <p:ext uri="{BB962C8B-B14F-4D97-AF65-F5344CB8AC3E}">
        <p14:creationId xmlns:p14="http://schemas.microsoft.com/office/powerpoint/2010/main" val="13790599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0259FE-0E3C-4823-AAC4-EBCEC26786CB}"/>
              </a:ext>
            </a:extLst>
          </p:cNvPr>
          <p:cNvSpPr>
            <a:spLocks noGrp="1"/>
          </p:cNvSpPr>
          <p:nvPr>
            <p:ph type="title"/>
          </p:nvPr>
        </p:nvSpPr>
        <p:spPr/>
        <p:txBody>
          <a:bodyPr/>
          <a:lstStyle/>
          <a:p>
            <a:r>
              <a:rPr lang="en-GB" dirty="0"/>
              <a:t>What is image processing?</a:t>
            </a:r>
          </a:p>
        </p:txBody>
      </p:sp>
      <p:sp>
        <p:nvSpPr>
          <p:cNvPr id="3" name="Content Placeholder 2">
            <a:extLst>
              <a:ext uri="{FF2B5EF4-FFF2-40B4-BE49-F238E27FC236}">
                <a16:creationId xmlns:a16="http://schemas.microsoft.com/office/drawing/2014/main" id="{D18E280E-9E99-40FB-A0AA-5F9DA73F4D6C}"/>
              </a:ext>
            </a:extLst>
          </p:cNvPr>
          <p:cNvSpPr>
            <a:spLocks noGrp="1"/>
          </p:cNvSpPr>
          <p:nvPr>
            <p:ph idx="1"/>
          </p:nvPr>
        </p:nvSpPr>
        <p:spPr>
          <a:xfrm>
            <a:off x="800100" y="1152525"/>
            <a:ext cx="10306050" cy="5095875"/>
          </a:xfrm>
        </p:spPr>
        <p:txBody>
          <a:bodyPr/>
          <a:lstStyle/>
          <a:p>
            <a:r>
              <a:rPr lang="en-GB" dirty="0"/>
              <a:t>Image processing is defined as the analysis and manipulation of a digitized image, especially in order to improve its quality or alter the overall appearance.</a:t>
            </a:r>
          </a:p>
          <a:p>
            <a:r>
              <a:rPr lang="en-GB" dirty="0"/>
              <a:t>The example below illustrates how image processing can result in a drastic change to an image.</a:t>
            </a:r>
          </a:p>
          <a:p>
            <a:r>
              <a:rPr lang="en-GB" dirty="0"/>
              <a:t>The algorithm iterates every pixel in the user’s image carrying out the following calculation on the data in each: (blue(x, y) * 2, (green(x, y) * 1.5), (red(x, y) * 3)</a:t>
            </a:r>
          </a:p>
          <a:p>
            <a:endParaRPr lang="en-GB" dirty="0"/>
          </a:p>
        </p:txBody>
      </p:sp>
      <p:pic>
        <p:nvPicPr>
          <p:cNvPr id="4" name="Picture 3">
            <a:extLst>
              <a:ext uri="{FF2B5EF4-FFF2-40B4-BE49-F238E27FC236}">
                <a16:creationId xmlns:a16="http://schemas.microsoft.com/office/drawing/2014/main" id="{59049338-C0A3-45BD-8B5E-7D15DB5BF345}"/>
              </a:ext>
            </a:extLst>
          </p:cNvPr>
          <p:cNvPicPr>
            <a:picLocks noChangeAspect="1"/>
          </p:cNvPicPr>
          <p:nvPr/>
        </p:nvPicPr>
        <p:blipFill>
          <a:blip r:embed="rId2"/>
          <a:stretch>
            <a:fillRect/>
          </a:stretch>
        </p:blipFill>
        <p:spPr>
          <a:xfrm>
            <a:off x="4363687" y="3819423"/>
            <a:ext cx="3178876" cy="2362943"/>
          </a:xfrm>
          <a:prstGeom prst="rect">
            <a:avLst/>
          </a:prstGeom>
        </p:spPr>
      </p:pic>
      <p:pic>
        <p:nvPicPr>
          <p:cNvPr id="5" name="Picture 4">
            <a:extLst>
              <a:ext uri="{FF2B5EF4-FFF2-40B4-BE49-F238E27FC236}">
                <a16:creationId xmlns:a16="http://schemas.microsoft.com/office/drawing/2014/main" id="{6628062F-C88F-4677-A129-1C8E5422347A}"/>
              </a:ext>
            </a:extLst>
          </p:cNvPr>
          <p:cNvPicPr>
            <a:picLocks noChangeAspect="1"/>
          </p:cNvPicPr>
          <p:nvPr/>
        </p:nvPicPr>
        <p:blipFill rotWithShape="1">
          <a:blip r:embed="rId3"/>
          <a:srcRect t="12254" b="48708"/>
          <a:stretch/>
        </p:blipFill>
        <p:spPr>
          <a:xfrm>
            <a:off x="703191" y="3824288"/>
            <a:ext cx="3384713" cy="2349081"/>
          </a:xfrm>
          <a:prstGeom prst="rect">
            <a:avLst/>
          </a:prstGeom>
        </p:spPr>
      </p:pic>
      <p:pic>
        <p:nvPicPr>
          <p:cNvPr id="7" name="Picture 6">
            <a:extLst>
              <a:ext uri="{FF2B5EF4-FFF2-40B4-BE49-F238E27FC236}">
                <a16:creationId xmlns:a16="http://schemas.microsoft.com/office/drawing/2014/main" id="{51A26FB1-140F-43FC-87ED-9C6212D731B1}"/>
              </a:ext>
            </a:extLst>
          </p:cNvPr>
          <p:cNvPicPr>
            <a:picLocks noChangeAspect="1"/>
          </p:cNvPicPr>
          <p:nvPr/>
        </p:nvPicPr>
        <p:blipFill rotWithShape="1">
          <a:blip r:embed="rId4"/>
          <a:srcRect t="12082" b="48751"/>
          <a:stretch/>
        </p:blipFill>
        <p:spPr>
          <a:xfrm>
            <a:off x="7809469" y="3819423"/>
            <a:ext cx="3393590" cy="2362944"/>
          </a:xfrm>
          <a:prstGeom prst="rect">
            <a:avLst/>
          </a:prstGeom>
        </p:spPr>
      </p:pic>
      <p:sp>
        <p:nvSpPr>
          <p:cNvPr id="8" name="TextBox 7">
            <a:extLst>
              <a:ext uri="{FF2B5EF4-FFF2-40B4-BE49-F238E27FC236}">
                <a16:creationId xmlns:a16="http://schemas.microsoft.com/office/drawing/2014/main" id="{F81B43B4-CF31-4C63-A94B-FA5046EC49EB}"/>
              </a:ext>
            </a:extLst>
          </p:cNvPr>
          <p:cNvSpPr txBox="1"/>
          <p:nvPr/>
        </p:nvSpPr>
        <p:spPr>
          <a:xfrm>
            <a:off x="703191" y="6153150"/>
            <a:ext cx="10499868" cy="369332"/>
          </a:xfrm>
          <a:prstGeom prst="rect">
            <a:avLst/>
          </a:prstGeom>
          <a:noFill/>
        </p:spPr>
        <p:txBody>
          <a:bodyPr wrap="square" rtlCol="0">
            <a:spAutoFit/>
          </a:bodyPr>
          <a:lstStyle/>
          <a:p>
            <a:r>
              <a:rPr lang="en-GB" dirty="0"/>
              <a:t>	    Original image				Example algorithm				Resulting image</a:t>
            </a:r>
          </a:p>
        </p:txBody>
      </p:sp>
      <p:sp>
        <p:nvSpPr>
          <p:cNvPr id="9" name="Rectangle 8">
            <a:extLst>
              <a:ext uri="{FF2B5EF4-FFF2-40B4-BE49-F238E27FC236}">
                <a16:creationId xmlns:a16="http://schemas.microsoft.com/office/drawing/2014/main" id="{93508A79-4949-4AA3-B683-FDAC2DC7E843}"/>
              </a:ext>
            </a:extLst>
          </p:cNvPr>
          <p:cNvSpPr/>
          <p:nvPr/>
        </p:nvSpPr>
        <p:spPr>
          <a:xfrm>
            <a:off x="4838700" y="5229225"/>
            <a:ext cx="1724025" cy="369332"/>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Tree>
    <p:extLst>
      <p:ext uri="{BB962C8B-B14F-4D97-AF65-F5344CB8AC3E}">
        <p14:creationId xmlns:p14="http://schemas.microsoft.com/office/powerpoint/2010/main" val="7090026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5A2821-830B-4B73-A8ED-879996564C8D}"/>
              </a:ext>
            </a:extLst>
          </p:cNvPr>
          <p:cNvSpPr>
            <a:spLocks noGrp="1"/>
          </p:cNvSpPr>
          <p:nvPr>
            <p:ph type="title"/>
          </p:nvPr>
        </p:nvSpPr>
        <p:spPr/>
        <p:txBody>
          <a:bodyPr/>
          <a:lstStyle/>
          <a:p>
            <a:r>
              <a:rPr lang="en-GB" dirty="0"/>
              <a:t>Image processing toolkit</a:t>
            </a:r>
          </a:p>
        </p:txBody>
      </p:sp>
      <p:sp>
        <p:nvSpPr>
          <p:cNvPr id="3" name="Content Placeholder 2">
            <a:extLst>
              <a:ext uri="{FF2B5EF4-FFF2-40B4-BE49-F238E27FC236}">
                <a16:creationId xmlns:a16="http://schemas.microsoft.com/office/drawing/2014/main" id="{DF4BA996-62AE-4BA1-A627-4B9FF7508613}"/>
              </a:ext>
            </a:extLst>
          </p:cNvPr>
          <p:cNvSpPr>
            <a:spLocks noGrp="1"/>
          </p:cNvSpPr>
          <p:nvPr>
            <p:ph idx="1"/>
          </p:nvPr>
        </p:nvSpPr>
        <p:spPr>
          <a:xfrm>
            <a:off x="762000" y="1314450"/>
            <a:ext cx="10334625" cy="4933949"/>
          </a:xfrm>
        </p:spPr>
        <p:txBody>
          <a:bodyPr/>
          <a:lstStyle/>
          <a:p>
            <a:r>
              <a:rPr lang="en-GB" dirty="0"/>
              <a:t>The application developed makes use of an image processing toolkit which provides the ability of the user to:</a:t>
            </a:r>
          </a:p>
          <a:p>
            <a:pPr lvl="2"/>
            <a:r>
              <a:rPr lang="en-GB" dirty="0"/>
              <a:t>Increase/decrease brightness </a:t>
            </a:r>
          </a:p>
          <a:p>
            <a:pPr lvl="2"/>
            <a:r>
              <a:rPr lang="en-GB" dirty="0"/>
              <a:t>Increase/decrease contrast</a:t>
            </a:r>
          </a:p>
          <a:p>
            <a:pPr lvl="2"/>
            <a:r>
              <a:rPr lang="en-GB" dirty="0"/>
              <a:t>Increase/decrease saturation</a:t>
            </a:r>
          </a:p>
          <a:p>
            <a:pPr lvl="2"/>
            <a:r>
              <a:rPr lang="en-GB" dirty="0"/>
              <a:t>Increase/decrease exposure</a:t>
            </a:r>
          </a:p>
          <a:p>
            <a:pPr lvl="2"/>
            <a:r>
              <a:rPr lang="en-GB" dirty="0"/>
              <a:t>Manipulate colour channel ratios</a:t>
            </a:r>
          </a:p>
          <a:p>
            <a:pPr lvl="2"/>
            <a:r>
              <a:rPr lang="en-GB" dirty="0"/>
              <a:t>Simulate additional image noise</a:t>
            </a:r>
          </a:p>
          <a:p>
            <a:pPr lvl="2"/>
            <a:r>
              <a:rPr lang="en-GB" dirty="0"/>
              <a:t>Add blur to simulate out of focus images</a:t>
            </a:r>
          </a:p>
          <a:p>
            <a:pPr lvl="2"/>
            <a:r>
              <a:rPr lang="en-GB" dirty="0"/>
              <a:t>Carry out basic edge detection</a:t>
            </a:r>
          </a:p>
          <a:p>
            <a:r>
              <a:rPr lang="en-GB" dirty="0"/>
              <a:t>The algorithms provided by the toolkit have been developed in house without the help of external packages such as OpenCV.</a:t>
            </a:r>
          </a:p>
        </p:txBody>
      </p:sp>
      <p:pic>
        <p:nvPicPr>
          <p:cNvPr id="5" name="Picture 4">
            <a:extLst>
              <a:ext uri="{FF2B5EF4-FFF2-40B4-BE49-F238E27FC236}">
                <a16:creationId xmlns:a16="http://schemas.microsoft.com/office/drawing/2014/main" id="{4BB1999C-4708-445F-85B9-2468AE027910}"/>
              </a:ext>
            </a:extLst>
          </p:cNvPr>
          <p:cNvPicPr>
            <a:picLocks noChangeAspect="1"/>
          </p:cNvPicPr>
          <p:nvPr/>
        </p:nvPicPr>
        <p:blipFill>
          <a:blip r:embed="rId2"/>
          <a:stretch>
            <a:fillRect/>
          </a:stretch>
        </p:blipFill>
        <p:spPr>
          <a:xfrm>
            <a:off x="2921222" y="2123378"/>
            <a:ext cx="5761141" cy="371898"/>
          </a:xfrm>
          <a:prstGeom prst="rect">
            <a:avLst/>
          </a:prstGeom>
        </p:spPr>
      </p:pic>
      <p:pic>
        <p:nvPicPr>
          <p:cNvPr id="8" name="Picture 7">
            <a:extLst>
              <a:ext uri="{FF2B5EF4-FFF2-40B4-BE49-F238E27FC236}">
                <a16:creationId xmlns:a16="http://schemas.microsoft.com/office/drawing/2014/main" id="{BD4B96B7-8AB4-4833-9020-7E4273F4BD4D}"/>
              </a:ext>
            </a:extLst>
          </p:cNvPr>
          <p:cNvPicPr>
            <a:picLocks noChangeAspect="1"/>
          </p:cNvPicPr>
          <p:nvPr/>
        </p:nvPicPr>
        <p:blipFill>
          <a:blip r:embed="rId3"/>
          <a:stretch>
            <a:fillRect/>
          </a:stretch>
        </p:blipFill>
        <p:spPr>
          <a:xfrm>
            <a:off x="3062444" y="2425777"/>
            <a:ext cx="5733736" cy="541081"/>
          </a:xfrm>
          <a:prstGeom prst="rect">
            <a:avLst/>
          </a:prstGeom>
        </p:spPr>
      </p:pic>
      <p:pic>
        <p:nvPicPr>
          <p:cNvPr id="9" name="Picture 8">
            <a:extLst>
              <a:ext uri="{FF2B5EF4-FFF2-40B4-BE49-F238E27FC236}">
                <a16:creationId xmlns:a16="http://schemas.microsoft.com/office/drawing/2014/main" id="{83EC9789-5822-4537-B096-3AE3DF152434}"/>
              </a:ext>
            </a:extLst>
          </p:cNvPr>
          <p:cNvPicPr>
            <a:picLocks noChangeAspect="1"/>
          </p:cNvPicPr>
          <p:nvPr/>
        </p:nvPicPr>
        <p:blipFill>
          <a:blip r:embed="rId4"/>
          <a:stretch>
            <a:fillRect/>
          </a:stretch>
        </p:blipFill>
        <p:spPr>
          <a:xfrm>
            <a:off x="2948627" y="3243051"/>
            <a:ext cx="5733736" cy="371898"/>
          </a:xfrm>
          <a:prstGeom prst="rect">
            <a:avLst/>
          </a:prstGeom>
        </p:spPr>
      </p:pic>
      <p:pic>
        <p:nvPicPr>
          <p:cNvPr id="11" name="Picture 10">
            <a:extLst>
              <a:ext uri="{FF2B5EF4-FFF2-40B4-BE49-F238E27FC236}">
                <a16:creationId xmlns:a16="http://schemas.microsoft.com/office/drawing/2014/main" id="{BE5815EA-0A75-46A7-A65C-8C56CD033AD4}"/>
              </a:ext>
            </a:extLst>
          </p:cNvPr>
          <p:cNvPicPr>
            <a:picLocks noChangeAspect="1"/>
          </p:cNvPicPr>
          <p:nvPr/>
        </p:nvPicPr>
        <p:blipFill>
          <a:blip r:embed="rId5"/>
          <a:stretch>
            <a:fillRect/>
          </a:stretch>
        </p:blipFill>
        <p:spPr>
          <a:xfrm>
            <a:off x="4098850" y="2881856"/>
            <a:ext cx="5733736" cy="371898"/>
          </a:xfrm>
          <a:prstGeom prst="rect">
            <a:avLst/>
          </a:prstGeom>
        </p:spPr>
      </p:pic>
      <p:pic>
        <p:nvPicPr>
          <p:cNvPr id="12" name="Picture 11">
            <a:extLst>
              <a:ext uri="{FF2B5EF4-FFF2-40B4-BE49-F238E27FC236}">
                <a16:creationId xmlns:a16="http://schemas.microsoft.com/office/drawing/2014/main" id="{9570D9A9-E938-40E4-B466-5F6081FD60CC}"/>
              </a:ext>
            </a:extLst>
          </p:cNvPr>
          <p:cNvPicPr>
            <a:picLocks noChangeAspect="1"/>
          </p:cNvPicPr>
          <p:nvPr/>
        </p:nvPicPr>
        <p:blipFill>
          <a:blip r:embed="rId6"/>
          <a:stretch>
            <a:fillRect/>
          </a:stretch>
        </p:blipFill>
        <p:spPr>
          <a:xfrm>
            <a:off x="4516757" y="4312860"/>
            <a:ext cx="5733736" cy="618814"/>
          </a:xfrm>
          <a:prstGeom prst="rect">
            <a:avLst/>
          </a:prstGeom>
        </p:spPr>
      </p:pic>
    </p:spTree>
    <p:extLst>
      <p:ext uri="{BB962C8B-B14F-4D97-AF65-F5344CB8AC3E}">
        <p14:creationId xmlns:p14="http://schemas.microsoft.com/office/powerpoint/2010/main" val="23646926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8FB184-368A-4CBD-A6CC-849F7A436E53}"/>
              </a:ext>
            </a:extLst>
          </p:cNvPr>
          <p:cNvSpPr>
            <a:spLocks noGrp="1"/>
          </p:cNvSpPr>
          <p:nvPr>
            <p:ph type="title"/>
          </p:nvPr>
        </p:nvSpPr>
        <p:spPr/>
        <p:txBody>
          <a:bodyPr/>
          <a:lstStyle/>
          <a:p>
            <a:r>
              <a:rPr lang="en-GB" dirty="0"/>
              <a:t>Toolkit features</a:t>
            </a:r>
          </a:p>
        </p:txBody>
      </p:sp>
      <p:pic>
        <p:nvPicPr>
          <p:cNvPr id="9" name="Content Placeholder 8">
            <a:extLst>
              <a:ext uri="{FF2B5EF4-FFF2-40B4-BE49-F238E27FC236}">
                <a16:creationId xmlns:a16="http://schemas.microsoft.com/office/drawing/2014/main" id="{ECCF5556-DAA9-4CDE-894B-382C9D4A6C41}"/>
              </a:ext>
            </a:extLst>
          </p:cNvPr>
          <p:cNvPicPr>
            <a:picLocks noGrp="1" noChangeAspect="1"/>
          </p:cNvPicPr>
          <p:nvPr>
            <p:ph idx="1"/>
          </p:nvPr>
        </p:nvPicPr>
        <p:blipFill rotWithShape="1">
          <a:blip r:embed="rId2"/>
          <a:srcRect t="12619" b="49293"/>
          <a:stretch/>
        </p:blipFill>
        <p:spPr>
          <a:xfrm>
            <a:off x="9038334" y="2706891"/>
            <a:ext cx="2025000" cy="1371150"/>
          </a:xfrm>
        </p:spPr>
      </p:pic>
      <p:pic>
        <p:nvPicPr>
          <p:cNvPr id="11" name="Picture 10">
            <a:extLst>
              <a:ext uri="{FF2B5EF4-FFF2-40B4-BE49-F238E27FC236}">
                <a16:creationId xmlns:a16="http://schemas.microsoft.com/office/drawing/2014/main" id="{FF98691B-04A2-440C-8690-7C1D87B1DC09}"/>
              </a:ext>
            </a:extLst>
          </p:cNvPr>
          <p:cNvPicPr>
            <a:picLocks noChangeAspect="1"/>
          </p:cNvPicPr>
          <p:nvPr/>
        </p:nvPicPr>
        <p:blipFill rotWithShape="1">
          <a:blip r:embed="rId3"/>
          <a:srcRect t="11986" b="49927"/>
          <a:stretch/>
        </p:blipFill>
        <p:spPr>
          <a:xfrm>
            <a:off x="6428893" y="2706891"/>
            <a:ext cx="2025000" cy="1371150"/>
          </a:xfrm>
          <a:prstGeom prst="rect">
            <a:avLst/>
          </a:prstGeom>
        </p:spPr>
      </p:pic>
      <p:pic>
        <p:nvPicPr>
          <p:cNvPr id="13" name="Picture 12">
            <a:extLst>
              <a:ext uri="{FF2B5EF4-FFF2-40B4-BE49-F238E27FC236}">
                <a16:creationId xmlns:a16="http://schemas.microsoft.com/office/drawing/2014/main" id="{AF04A204-D632-44D8-8342-BC021B50D646}"/>
              </a:ext>
            </a:extLst>
          </p:cNvPr>
          <p:cNvPicPr>
            <a:picLocks noChangeAspect="1"/>
          </p:cNvPicPr>
          <p:nvPr/>
        </p:nvPicPr>
        <p:blipFill rotWithShape="1">
          <a:blip r:embed="rId4"/>
          <a:srcRect t="11986" b="49927"/>
          <a:stretch/>
        </p:blipFill>
        <p:spPr>
          <a:xfrm>
            <a:off x="3229327" y="2706891"/>
            <a:ext cx="2025000" cy="1371150"/>
          </a:xfrm>
          <a:prstGeom prst="rect">
            <a:avLst/>
          </a:prstGeom>
        </p:spPr>
      </p:pic>
      <p:pic>
        <p:nvPicPr>
          <p:cNvPr id="15" name="Picture 14">
            <a:extLst>
              <a:ext uri="{FF2B5EF4-FFF2-40B4-BE49-F238E27FC236}">
                <a16:creationId xmlns:a16="http://schemas.microsoft.com/office/drawing/2014/main" id="{19D69360-46C6-40C2-AD7A-7D6F6800D07F}"/>
              </a:ext>
            </a:extLst>
          </p:cNvPr>
          <p:cNvPicPr>
            <a:picLocks noChangeAspect="1"/>
          </p:cNvPicPr>
          <p:nvPr/>
        </p:nvPicPr>
        <p:blipFill rotWithShape="1">
          <a:blip r:embed="rId5"/>
          <a:srcRect t="13091" b="48821"/>
          <a:stretch/>
        </p:blipFill>
        <p:spPr>
          <a:xfrm>
            <a:off x="699361" y="4648647"/>
            <a:ext cx="2025000" cy="1371151"/>
          </a:xfrm>
          <a:prstGeom prst="rect">
            <a:avLst/>
          </a:prstGeom>
        </p:spPr>
      </p:pic>
      <p:pic>
        <p:nvPicPr>
          <p:cNvPr id="17" name="Picture 16">
            <a:extLst>
              <a:ext uri="{FF2B5EF4-FFF2-40B4-BE49-F238E27FC236}">
                <a16:creationId xmlns:a16="http://schemas.microsoft.com/office/drawing/2014/main" id="{D5360D7F-F7F5-46CC-911B-D905EBA724D2}"/>
              </a:ext>
            </a:extLst>
          </p:cNvPr>
          <p:cNvPicPr>
            <a:picLocks noChangeAspect="1"/>
          </p:cNvPicPr>
          <p:nvPr/>
        </p:nvPicPr>
        <p:blipFill rotWithShape="1">
          <a:blip r:embed="rId6"/>
          <a:srcRect t="11881" b="50032"/>
          <a:stretch/>
        </p:blipFill>
        <p:spPr>
          <a:xfrm>
            <a:off x="3229327" y="4648647"/>
            <a:ext cx="2025000" cy="1371151"/>
          </a:xfrm>
          <a:prstGeom prst="rect">
            <a:avLst/>
          </a:prstGeom>
        </p:spPr>
      </p:pic>
      <p:pic>
        <p:nvPicPr>
          <p:cNvPr id="19" name="Picture 18">
            <a:extLst>
              <a:ext uri="{FF2B5EF4-FFF2-40B4-BE49-F238E27FC236}">
                <a16:creationId xmlns:a16="http://schemas.microsoft.com/office/drawing/2014/main" id="{1B8D7D19-723E-4CA0-9DE5-B17CD8F92428}"/>
              </a:ext>
            </a:extLst>
          </p:cNvPr>
          <p:cNvPicPr>
            <a:picLocks noChangeAspect="1"/>
          </p:cNvPicPr>
          <p:nvPr/>
        </p:nvPicPr>
        <p:blipFill rotWithShape="1">
          <a:blip r:embed="rId7"/>
          <a:srcRect t="12291" b="49621"/>
          <a:stretch/>
        </p:blipFill>
        <p:spPr>
          <a:xfrm>
            <a:off x="6428893" y="4648647"/>
            <a:ext cx="2025000" cy="1371150"/>
          </a:xfrm>
          <a:prstGeom prst="rect">
            <a:avLst/>
          </a:prstGeom>
        </p:spPr>
      </p:pic>
      <p:pic>
        <p:nvPicPr>
          <p:cNvPr id="21" name="Picture 20">
            <a:extLst>
              <a:ext uri="{FF2B5EF4-FFF2-40B4-BE49-F238E27FC236}">
                <a16:creationId xmlns:a16="http://schemas.microsoft.com/office/drawing/2014/main" id="{EDCDC532-69E7-4697-9E42-1BA62713962A}"/>
              </a:ext>
            </a:extLst>
          </p:cNvPr>
          <p:cNvPicPr>
            <a:picLocks noChangeAspect="1"/>
          </p:cNvPicPr>
          <p:nvPr/>
        </p:nvPicPr>
        <p:blipFill rotWithShape="1">
          <a:blip r:embed="rId8"/>
          <a:srcRect t="12177" b="49735"/>
          <a:stretch/>
        </p:blipFill>
        <p:spPr>
          <a:xfrm>
            <a:off x="9038334" y="4648647"/>
            <a:ext cx="2025000" cy="1371150"/>
          </a:xfrm>
          <a:prstGeom prst="rect">
            <a:avLst/>
          </a:prstGeom>
        </p:spPr>
      </p:pic>
      <p:pic>
        <p:nvPicPr>
          <p:cNvPr id="23" name="Picture 22">
            <a:extLst>
              <a:ext uri="{FF2B5EF4-FFF2-40B4-BE49-F238E27FC236}">
                <a16:creationId xmlns:a16="http://schemas.microsoft.com/office/drawing/2014/main" id="{7323A6F3-AAD9-40F0-A871-E8843AF45EE7}"/>
              </a:ext>
            </a:extLst>
          </p:cNvPr>
          <p:cNvPicPr>
            <a:picLocks noChangeAspect="1"/>
          </p:cNvPicPr>
          <p:nvPr/>
        </p:nvPicPr>
        <p:blipFill rotWithShape="1">
          <a:blip r:embed="rId9"/>
          <a:srcRect t="12575" b="49337"/>
          <a:stretch/>
        </p:blipFill>
        <p:spPr>
          <a:xfrm>
            <a:off x="699361" y="2706891"/>
            <a:ext cx="2025000" cy="1371150"/>
          </a:xfrm>
          <a:prstGeom prst="rect">
            <a:avLst/>
          </a:prstGeom>
        </p:spPr>
      </p:pic>
      <p:sp>
        <p:nvSpPr>
          <p:cNvPr id="24" name="TextBox 23">
            <a:extLst>
              <a:ext uri="{FF2B5EF4-FFF2-40B4-BE49-F238E27FC236}">
                <a16:creationId xmlns:a16="http://schemas.microsoft.com/office/drawing/2014/main" id="{03D4864F-C421-4A4F-97DF-7CCBE9091B67}"/>
              </a:ext>
            </a:extLst>
          </p:cNvPr>
          <p:cNvSpPr txBox="1"/>
          <p:nvPr/>
        </p:nvSpPr>
        <p:spPr>
          <a:xfrm>
            <a:off x="699361" y="1144341"/>
            <a:ext cx="10444480" cy="923330"/>
          </a:xfrm>
          <a:prstGeom prst="rect">
            <a:avLst/>
          </a:prstGeom>
          <a:noFill/>
        </p:spPr>
        <p:txBody>
          <a:bodyPr wrap="square" rtlCol="0">
            <a:spAutoFit/>
          </a:bodyPr>
          <a:lstStyle/>
          <a:p>
            <a:r>
              <a:rPr lang="en-GB" dirty="0"/>
              <a:t>The effects of the various types of image processing algorithms developed are illustrated below:</a:t>
            </a:r>
          </a:p>
          <a:p>
            <a:r>
              <a:rPr lang="en-GB" dirty="0"/>
              <a:t>1. Brightness 				2. Contrast 				3. Exposure 				4. Saturation</a:t>
            </a:r>
          </a:p>
        </p:txBody>
      </p:sp>
      <p:sp>
        <p:nvSpPr>
          <p:cNvPr id="25" name="TextBox 24">
            <a:extLst>
              <a:ext uri="{FF2B5EF4-FFF2-40B4-BE49-F238E27FC236}">
                <a16:creationId xmlns:a16="http://schemas.microsoft.com/office/drawing/2014/main" id="{3DDFE853-FD73-40BB-8172-EA2488BB4564}"/>
              </a:ext>
            </a:extLst>
          </p:cNvPr>
          <p:cNvSpPr txBox="1"/>
          <p:nvPr/>
        </p:nvSpPr>
        <p:spPr>
          <a:xfrm>
            <a:off x="699361" y="2375659"/>
            <a:ext cx="2025000" cy="307777"/>
          </a:xfrm>
          <a:prstGeom prst="rect">
            <a:avLst/>
          </a:prstGeom>
          <a:noFill/>
        </p:spPr>
        <p:txBody>
          <a:bodyPr wrap="square" rtlCol="0">
            <a:spAutoFit/>
          </a:bodyPr>
          <a:lstStyle/>
          <a:p>
            <a:r>
              <a:rPr lang="en-GB" sz="1400" dirty="0"/>
              <a:t>Decrease brightness</a:t>
            </a:r>
          </a:p>
        </p:txBody>
      </p:sp>
      <p:sp>
        <p:nvSpPr>
          <p:cNvPr id="26" name="TextBox 25">
            <a:extLst>
              <a:ext uri="{FF2B5EF4-FFF2-40B4-BE49-F238E27FC236}">
                <a16:creationId xmlns:a16="http://schemas.microsoft.com/office/drawing/2014/main" id="{BBB5405F-39D8-4902-85D3-BB8E253BE642}"/>
              </a:ext>
            </a:extLst>
          </p:cNvPr>
          <p:cNvSpPr txBox="1"/>
          <p:nvPr/>
        </p:nvSpPr>
        <p:spPr>
          <a:xfrm>
            <a:off x="3229327" y="2375043"/>
            <a:ext cx="2025000" cy="307777"/>
          </a:xfrm>
          <a:prstGeom prst="rect">
            <a:avLst/>
          </a:prstGeom>
          <a:noFill/>
        </p:spPr>
        <p:txBody>
          <a:bodyPr wrap="square" rtlCol="0">
            <a:spAutoFit/>
          </a:bodyPr>
          <a:lstStyle/>
          <a:p>
            <a:r>
              <a:rPr lang="en-GB" sz="1400" dirty="0"/>
              <a:t>Increased brightness</a:t>
            </a:r>
          </a:p>
        </p:txBody>
      </p:sp>
      <p:sp>
        <p:nvSpPr>
          <p:cNvPr id="27" name="TextBox 26">
            <a:extLst>
              <a:ext uri="{FF2B5EF4-FFF2-40B4-BE49-F238E27FC236}">
                <a16:creationId xmlns:a16="http://schemas.microsoft.com/office/drawing/2014/main" id="{D537FA9D-E53C-4F37-9A78-A6564208D1B1}"/>
              </a:ext>
            </a:extLst>
          </p:cNvPr>
          <p:cNvSpPr txBox="1"/>
          <p:nvPr/>
        </p:nvSpPr>
        <p:spPr>
          <a:xfrm>
            <a:off x="6428893" y="2375658"/>
            <a:ext cx="2025000" cy="307777"/>
          </a:xfrm>
          <a:prstGeom prst="rect">
            <a:avLst/>
          </a:prstGeom>
          <a:noFill/>
        </p:spPr>
        <p:txBody>
          <a:bodyPr wrap="square" rtlCol="0">
            <a:spAutoFit/>
          </a:bodyPr>
          <a:lstStyle/>
          <a:p>
            <a:r>
              <a:rPr lang="en-GB" sz="1400" dirty="0"/>
              <a:t>Decrease exposure</a:t>
            </a:r>
          </a:p>
        </p:txBody>
      </p:sp>
      <p:sp>
        <p:nvSpPr>
          <p:cNvPr id="28" name="TextBox 27">
            <a:extLst>
              <a:ext uri="{FF2B5EF4-FFF2-40B4-BE49-F238E27FC236}">
                <a16:creationId xmlns:a16="http://schemas.microsoft.com/office/drawing/2014/main" id="{35D81057-ECC5-471A-BE39-5122B45A1572}"/>
              </a:ext>
            </a:extLst>
          </p:cNvPr>
          <p:cNvSpPr txBox="1"/>
          <p:nvPr/>
        </p:nvSpPr>
        <p:spPr>
          <a:xfrm>
            <a:off x="9038334" y="2375657"/>
            <a:ext cx="2025000" cy="307777"/>
          </a:xfrm>
          <a:prstGeom prst="rect">
            <a:avLst/>
          </a:prstGeom>
          <a:noFill/>
        </p:spPr>
        <p:txBody>
          <a:bodyPr wrap="square" rtlCol="0">
            <a:spAutoFit/>
          </a:bodyPr>
          <a:lstStyle/>
          <a:p>
            <a:r>
              <a:rPr lang="en-GB" sz="1400" dirty="0"/>
              <a:t>Increased exposure</a:t>
            </a:r>
          </a:p>
        </p:txBody>
      </p:sp>
      <p:sp>
        <p:nvSpPr>
          <p:cNvPr id="29" name="TextBox 28">
            <a:extLst>
              <a:ext uri="{FF2B5EF4-FFF2-40B4-BE49-F238E27FC236}">
                <a16:creationId xmlns:a16="http://schemas.microsoft.com/office/drawing/2014/main" id="{182890BF-124D-4BE3-891C-7B0492693861}"/>
              </a:ext>
            </a:extLst>
          </p:cNvPr>
          <p:cNvSpPr txBox="1"/>
          <p:nvPr/>
        </p:nvSpPr>
        <p:spPr>
          <a:xfrm>
            <a:off x="699361" y="4320386"/>
            <a:ext cx="2025000" cy="307777"/>
          </a:xfrm>
          <a:prstGeom prst="rect">
            <a:avLst/>
          </a:prstGeom>
          <a:noFill/>
        </p:spPr>
        <p:txBody>
          <a:bodyPr wrap="square" rtlCol="0">
            <a:spAutoFit/>
          </a:bodyPr>
          <a:lstStyle/>
          <a:p>
            <a:r>
              <a:rPr lang="en-GB" sz="1400" dirty="0"/>
              <a:t>Decrease contrast</a:t>
            </a:r>
          </a:p>
        </p:txBody>
      </p:sp>
      <p:sp>
        <p:nvSpPr>
          <p:cNvPr id="30" name="TextBox 29">
            <a:extLst>
              <a:ext uri="{FF2B5EF4-FFF2-40B4-BE49-F238E27FC236}">
                <a16:creationId xmlns:a16="http://schemas.microsoft.com/office/drawing/2014/main" id="{97BDDCB1-A67D-42C0-A12E-176637B6719B}"/>
              </a:ext>
            </a:extLst>
          </p:cNvPr>
          <p:cNvSpPr txBox="1"/>
          <p:nvPr/>
        </p:nvSpPr>
        <p:spPr>
          <a:xfrm>
            <a:off x="3229327" y="4320386"/>
            <a:ext cx="2025000" cy="307777"/>
          </a:xfrm>
          <a:prstGeom prst="rect">
            <a:avLst/>
          </a:prstGeom>
          <a:noFill/>
        </p:spPr>
        <p:txBody>
          <a:bodyPr wrap="square" rtlCol="0">
            <a:spAutoFit/>
          </a:bodyPr>
          <a:lstStyle/>
          <a:p>
            <a:r>
              <a:rPr lang="en-GB" sz="1400" dirty="0"/>
              <a:t>Increased contrast</a:t>
            </a:r>
          </a:p>
        </p:txBody>
      </p:sp>
      <p:sp>
        <p:nvSpPr>
          <p:cNvPr id="31" name="TextBox 30">
            <a:extLst>
              <a:ext uri="{FF2B5EF4-FFF2-40B4-BE49-F238E27FC236}">
                <a16:creationId xmlns:a16="http://schemas.microsoft.com/office/drawing/2014/main" id="{5CFB981E-A995-440E-AC9D-00431F24EB3F}"/>
              </a:ext>
            </a:extLst>
          </p:cNvPr>
          <p:cNvSpPr txBox="1"/>
          <p:nvPr/>
        </p:nvSpPr>
        <p:spPr>
          <a:xfrm>
            <a:off x="6428892" y="4318628"/>
            <a:ext cx="2105507" cy="307777"/>
          </a:xfrm>
          <a:prstGeom prst="rect">
            <a:avLst/>
          </a:prstGeom>
          <a:noFill/>
        </p:spPr>
        <p:txBody>
          <a:bodyPr wrap="square" rtlCol="0">
            <a:spAutoFit/>
          </a:bodyPr>
          <a:lstStyle/>
          <a:p>
            <a:r>
              <a:rPr lang="en-GB" sz="1400" dirty="0"/>
              <a:t>Decreased saturation</a:t>
            </a:r>
          </a:p>
        </p:txBody>
      </p:sp>
      <p:sp>
        <p:nvSpPr>
          <p:cNvPr id="32" name="TextBox 31">
            <a:extLst>
              <a:ext uri="{FF2B5EF4-FFF2-40B4-BE49-F238E27FC236}">
                <a16:creationId xmlns:a16="http://schemas.microsoft.com/office/drawing/2014/main" id="{3344F6A7-AF6A-4CA5-B1FF-232683BEC394}"/>
              </a:ext>
            </a:extLst>
          </p:cNvPr>
          <p:cNvSpPr txBox="1"/>
          <p:nvPr/>
        </p:nvSpPr>
        <p:spPr>
          <a:xfrm>
            <a:off x="9038334" y="4318627"/>
            <a:ext cx="2105507" cy="307777"/>
          </a:xfrm>
          <a:prstGeom prst="rect">
            <a:avLst/>
          </a:prstGeom>
          <a:noFill/>
        </p:spPr>
        <p:txBody>
          <a:bodyPr wrap="square" rtlCol="0">
            <a:spAutoFit/>
          </a:bodyPr>
          <a:lstStyle/>
          <a:p>
            <a:r>
              <a:rPr lang="en-GB" sz="1400" dirty="0"/>
              <a:t>Increased saturation</a:t>
            </a:r>
          </a:p>
        </p:txBody>
      </p:sp>
    </p:spTree>
    <p:extLst>
      <p:ext uri="{BB962C8B-B14F-4D97-AF65-F5344CB8AC3E}">
        <p14:creationId xmlns:p14="http://schemas.microsoft.com/office/powerpoint/2010/main" val="34632303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E72CD29-D926-4D20-837A-60E1E1605702}"/>
              </a:ext>
            </a:extLst>
          </p:cNvPr>
          <p:cNvSpPr txBox="1">
            <a:spLocks/>
          </p:cNvSpPr>
          <p:nvPr/>
        </p:nvSpPr>
        <p:spPr>
          <a:xfrm>
            <a:off x="646111" y="452718"/>
            <a:ext cx="9404723" cy="1400530"/>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dirty="0"/>
              <a:t>Toolkit features (more)</a:t>
            </a:r>
          </a:p>
        </p:txBody>
      </p:sp>
      <p:sp>
        <p:nvSpPr>
          <p:cNvPr id="13" name="TextBox 12">
            <a:extLst>
              <a:ext uri="{FF2B5EF4-FFF2-40B4-BE49-F238E27FC236}">
                <a16:creationId xmlns:a16="http://schemas.microsoft.com/office/drawing/2014/main" id="{1258E197-088C-46C6-A8D8-6FEE69297F1E}"/>
              </a:ext>
            </a:extLst>
          </p:cNvPr>
          <p:cNvSpPr txBox="1"/>
          <p:nvPr/>
        </p:nvSpPr>
        <p:spPr>
          <a:xfrm>
            <a:off x="699361" y="1144341"/>
            <a:ext cx="10444480" cy="369332"/>
          </a:xfrm>
          <a:prstGeom prst="rect">
            <a:avLst/>
          </a:prstGeom>
          <a:noFill/>
        </p:spPr>
        <p:txBody>
          <a:bodyPr wrap="square" rtlCol="0">
            <a:spAutoFit/>
          </a:bodyPr>
          <a:lstStyle/>
          <a:p>
            <a:r>
              <a:rPr lang="en-GB" dirty="0"/>
              <a:t>The effects of some more image processing algorithms developed are illustrated below:</a:t>
            </a:r>
          </a:p>
        </p:txBody>
      </p:sp>
      <p:pic>
        <p:nvPicPr>
          <p:cNvPr id="23" name="Picture 22">
            <a:extLst>
              <a:ext uri="{FF2B5EF4-FFF2-40B4-BE49-F238E27FC236}">
                <a16:creationId xmlns:a16="http://schemas.microsoft.com/office/drawing/2014/main" id="{4B3D5402-F422-4C1E-9C8D-ECAEDD259BEE}"/>
              </a:ext>
            </a:extLst>
          </p:cNvPr>
          <p:cNvPicPr>
            <a:picLocks noChangeAspect="1"/>
          </p:cNvPicPr>
          <p:nvPr/>
        </p:nvPicPr>
        <p:blipFill rotWithShape="1">
          <a:blip r:embed="rId2"/>
          <a:srcRect l="984" t="12814" r="-984" b="48556"/>
          <a:stretch/>
        </p:blipFill>
        <p:spPr>
          <a:xfrm>
            <a:off x="3073159" y="5142810"/>
            <a:ext cx="2025000" cy="1390651"/>
          </a:xfrm>
          <a:prstGeom prst="rect">
            <a:avLst/>
          </a:prstGeom>
        </p:spPr>
      </p:pic>
      <p:pic>
        <p:nvPicPr>
          <p:cNvPr id="25" name="Picture 24">
            <a:extLst>
              <a:ext uri="{FF2B5EF4-FFF2-40B4-BE49-F238E27FC236}">
                <a16:creationId xmlns:a16="http://schemas.microsoft.com/office/drawing/2014/main" id="{5F14D87E-BF20-468F-B27B-EAA6F9C752BF}"/>
              </a:ext>
            </a:extLst>
          </p:cNvPr>
          <p:cNvPicPr>
            <a:picLocks noChangeAspect="1"/>
          </p:cNvPicPr>
          <p:nvPr/>
        </p:nvPicPr>
        <p:blipFill rotWithShape="1">
          <a:blip r:embed="rId3"/>
          <a:srcRect t="12165" b="49206"/>
          <a:stretch/>
        </p:blipFill>
        <p:spPr>
          <a:xfrm>
            <a:off x="734201" y="1773345"/>
            <a:ext cx="2025000" cy="1390651"/>
          </a:xfrm>
          <a:prstGeom prst="rect">
            <a:avLst/>
          </a:prstGeom>
        </p:spPr>
      </p:pic>
      <p:pic>
        <p:nvPicPr>
          <p:cNvPr id="27" name="Picture 26">
            <a:extLst>
              <a:ext uri="{FF2B5EF4-FFF2-40B4-BE49-F238E27FC236}">
                <a16:creationId xmlns:a16="http://schemas.microsoft.com/office/drawing/2014/main" id="{A27529B5-CBF1-47C0-B8A3-D6374C87B028}"/>
              </a:ext>
            </a:extLst>
          </p:cNvPr>
          <p:cNvPicPr>
            <a:picLocks noChangeAspect="1"/>
          </p:cNvPicPr>
          <p:nvPr/>
        </p:nvPicPr>
        <p:blipFill rotWithShape="1">
          <a:blip r:embed="rId4"/>
          <a:srcRect t="12123" b="49247"/>
          <a:stretch/>
        </p:blipFill>
        <p:spPr>
          <a:xfrm>
            <a:off x="3073160" y="1773345"/>
            <a:ext cx="2025000" cy="1390651"/>
          </a:xfrm>
          <a:prstGeom prst="rect">
            <a:avLst/>
          </a:prstGeom>
        </p:spPr>
      </p:pic>
      <p:pic>
        <p:nvPicPr>
          <p:cNvPr id="29" name="Picture 28">
            <a:extLst>
              <a:ext uri="{FF2B5EF4-FFF2-40B4-BE49-F238E27FC236}">
                <a16:creationId xmlns:a16="http://schemas.microsoft.com/office/drawing/2014/main" id="{0036EC42-2359-4EAE-9B7B-27A56C4BDB0C}"/>
              </a:ext>
            </a:extLst>
          </p:cNvPr>
          <p:cNvPicPr>
            <a:picLocks noChangeAspect="1"/>
          </p:cNvPicPr>
          <p:nvPr/>
        </p:nvPicPr>
        <p:blipFill rotWithShape="1">
          <a:blip r:embed="rId5"/>
          <a:srcRect t="11908" b="49464"/>
          <a:stretch/>
        </p:blipFill>
        <p:spPr>
          <a:xfrm>
            <a:off x="734201" y="3448442"/>
            <a:ext cx="2025000" cy="1390650"/>
          </a:xfrm>
          <a:prstGeom prst="rect">
            <a:avLst/>
          </a:prstGeom>
        </p:spPr>
      </p:pic>
      <p:pic>
        <p:nvPicPr>
          <p:cNvPr id="31" name="Picture 30">
            <a:extLst>
              <a:ext uri="{FF2B5EF4-FFF2-40B4-BE49-F238E27FC236}">
                <a16:creationId xmlns:a16="http://schemas.microsoft.com/office/drawing/2014/main" id="{247A20C7-5910-4C30-BBA3-BF669B033D9C}"/>
              </a:ext>
            </a:extLst>
          </p:cNvPr>
          <p:cNvPicPr>
            <a:picLocks noChangeAspect="1"/>
          </p:cNvPicPr>
          <p:nvPr/>
        </p:nvPicPr>
        <p:blipFill rotWithShape="1">
          <a:blip r:embed="rId6"/>
          <a:srcRect t="11989" b="49382"/>
          <a:stretch/>
        </p:blipFill>
        <p:spPr>
          <a:xfrm>
            <a:off x="3075119" y="3448441"/>
            <a:ext cx="2025000" cy="1390651"/>
          </a:xfrm>
          <a:prstGeom prst="rect">
            <a:avLst/>
          </a:prstGeom>
        </p:spPr>
      </p:pic>
      <p:pic>
        <p:nvPicPr>
          <p:cNvPr id="33" name="Picture 32">
            <a:extLst>
              <a:ext uri="{FF2B5EF4-FFF2-40B4-BE49-F238E27FC236}">
                <a16:creationId xmlns:a16="http://schemas.microsoft.com/office/drawing/2014/main" id="{8FF89A31-4A3F-423A-A691-F8E83CF144B3}"/>
              </a:ext>
            </a:extLst>
          </p:cNvPr>
          <p:cNvPicPr>
            <a:picLocks noChangeAspect="1"/>
          </p:cNvPicPr>
          <p:nvPr/>
        </p:nvPicPr>
        <p:blipFill rotWithShape="1">
          <a:blip r:embed="rId7"/>
          <a:srcRect t="11881" b="49490"/>
          <a:stretch/>
        </p:blipFill>
        <p:spPr>
          <a:xfrm>
            <a:off x="734201" y="5142809"/>
            <a:ext cx="2025000" cy="1390651"/>
          </a:xfrm>
          <a:prstGeom prst="rect">
            <a:avLst/>
          </a:prstGeom>
        </p:spPr>
      </p:pic>
      <p:sp>
        <p:nvSpPr>
          <p:cNvPr id="34" name="TextBox 33">
            <a:extLst>
              <a:ext uri="{FF2B5EF4-FFF2-40B4-BE49-F238E27FC236}">
                <a16:creationId xmlns:a16="http://schemas.microsoft.com/office/drawing/2014/main" id="{96125CC5-17DD-4338-90C1-2C6B4D514E79}"/>
              </a:ext>
            </a:extLst>
          </p:cNvPr>
          <p:cNvSpPr txBox="1"/>
          <p:nvPr/>
        </p:nvSpPr>
        <p:spPr>
          <a:xfrm>
            <a:off x="204060" y="3118307"/>
            <a:ext cx="830677" cy="369332"/>
          </a:xfrm>
          <a:prstGeom prst="rect">
            <a:avLst/>
          </a:prstGeom>
          <a:noFill/>
        </p:spPr>
        <p:txBody>
          <a:bodyPr wrap="none" rtlCol="0">
            <a:spAutoFit/>
          </a:bodyPr>
          <a:lstStyle/>
          <a:p>
            <a:r>
              <a:rPr lang="en-GB" dirty="0"/>
              <a:t>2. Blur</a:t>
            </a:r>
          </a:p>
        </p:txBody>
      </p:sp>
      <p:sp>
        <p:nvSpPr>
          <p:cNvPr id="35" name="TextBox 34">
            <a:extLst>
              <a:ext uri="{FF2B5EF4-FFF2-40B4-BE49-F238E27FC236}">
                <a16:creationId xmlns:a16="http://schemas.microsoft.com/office/drawing/2014/main" id="{A56548D0-90C1-4BF1-908D-9B7BEEEB2F2F}"/>
              </a:ext>
            </a:extLst>
          </p:cNvPr>
          <p:cNvSpPr txBox="1"/>
          <p:nvPr/>
        </p:nvSpPr>
        <p:spPr>
          <a:xfrm>
            <a:off x="204060" y="4801215"/>
            <a:ext cx="2373799" cy="369332"/>
          </a:xfrm>
          <a:prstGeom prst="rect">
            <a:avLst/>
          </a:prstGeom>
          <a:noFill/>
        </p:spPr>
        <p:txBody>
          <a:bodyPr wrap="square" rtlCol="0">
            <a:spAutoFit/>
          </a:bodyPr>
          <a:lstStyle/>
          <a:p>
            <a:r>
              <a:rPr lang="en-GB" dirty="0"/>
              <a:t>3. Edge detection</a:t>
            </a:r>
          </a:p>
        </p:txBody>
      </p:sp>
      <p:sp>
        <p:nvSpPr>
          <p:cNvPr id="36" name="TextBox 35">
            <a:extLst>
              <a:ext uri="{FF2B5EF4-FFF2-40B4-BE49-F238E27FC236}">
                <a16:creationId xmlns:a16="http://schemas.microsoft.com/office/drawing/2014/main" id="{CD02FDE5-8364-45A8-B93A-3A58EE9EFDD7}"/>
              </a:ext>
            </a:extLst>
          </p:cNvPr>
          <p:cNvSpPr txBox="1"/>
          <p:nvPr/>
        </p:nvSpPr>
        <p:spPr>
          <a:xfrm>
            <a:off x="204059" y="1400931"/>
            <a:ext cx="1050288" cy="369332"/>
          </a:xfrm>
          <a:prstGeom prst="rect">
            <a:avLst/>
          </a:prstGeom>
          <a:noFill/>
        </p:spPr>
        <p:txBody>
          <a:bodyPr wrap="none" rtlCol="0">
            <a:spAutoFit/>
          </a:bodyPr>
          <a:lstStyle/>
          <a:p>
            <a:r>
              <a:rPr lang="en-GB" dirty="0"/>
              <a:t>1. Noise</a:t>
            </a:r>
          </a:p>
        </p:txBody>
      </p:sp>
      <p:sp>
        <p:nvSpPr>
          <p:cNvPr id="37" name="TextBox 36">
            <a:extLst>
              <a:ext uri="{FF2B5EF4-FFF2-40B4-BE49-F238E27FC236}">
                <a16:creationId xmlns:a16="http://schemas.microsoft.com/office/drawing/2014/main" id="{03416218-815D-4088-9B7E-D33B9F6EED99}"/>
              </a:ext>
            </a:extLst>
          </p:cNvPr>
          <p:cNvSpPr txBox="1"/>
          <p:nvPr/>
        </p:nvSpPr>
        <p:spPr>
          <a:xfrm>
            <a:off x="5267325" y="1767523"/>
            <a:ext cx="5876516" cy="1323439"/>
          </a:xfrm>
          <a:prstGeom prst="rect">
            <a:avLst/>
          </a:prstGeom>
          <a:noFill/>
        </p:spPr>
        <p:txBody>
          <a:bodyPr wrap="square" rtlCol="0">
            <a:spAutoFit/>
          </a:bodyPr>
          <a:lstStyle/>
          <a:p>
            <a:r>
              <a:rPr lang="en-GB" sz="1600" dirty="0"/>
              <a:t>The simulation of a noisy image is produced by an algorithm that iterates through a given images pixel, multiplying a random factor (-1, 0 or 1) by the pixel data. This results in a decrease, increase or no change to the value held in each pixel.</a:t>
            </a:r>
          </a:p>
        </p:txBody>
      </p:sp>
      <p:sp>
        <p:nvSpPr>
          <p:cNvPr id="38" name="TextBox 37">
            <a:extLst>
              <a:ext uri="{FF2B5EF4-FFF2-40B4-BE49-F238E27FC236}">
                <a16:creationId xmlns:a16="http://schemas.microsoft.com/office/drawing/2014/main" id="{12CD5ECA-2AAA-4825-B6B4-8F72AA37EE36}"/>
              </a:ext>
            </a:extLst>
          </p:cNvPr>
          <p:cNvSpPr txBox="1"/>
          <p:nvPr/>
        </p:nvSpPr>
        <p:spPr>
          <a:xfrm>
            <a:off x="5267325" y="3412037"/>
            <a:ext cx="5876516" cy="1323439"/>
          </a:xfrm>
          <a:prstGeom prst="rect">
            <a:avLst/>
          </a:prstGeom>
          <a:noFill/>
        </p:spPr>
        <p:txBody>
          <a:bodyPr wrap="square" rtlCol="0">
            <a:spAutoFit/>
          </a:bodyPr>
          <a:lstStyle/>
          <a:p>
            <a:r>
              <a:rPr lang="en-GB" sz="1600" dirty="0"/>
              <a:t>Increased blur is accomplished by generating a Gaussian or Uniform Kernel, which can be represented as a 2D array of specified values. The blur is then accomplished by a convolution between the kernel values and image pixel values.</a:t>
            </a:r>
          </a:p>
        </p:txBody>
      </p:sp>
      <p:sp>
        <p:nvSpPr>
          <p:cNvPr id="39" name="TextBox 38">
            <a:extLst>
              <a:ext uri="{FF2B5EF4-FFF2-40B4-BE49-F238E27FC236}">
                <a16:creationId xmlns:a16="http://schemas.microsoft.com/office/drawing/2014/main" id="{ECFC23B2-F8FE-4749-9282-6871E0064FC7}"/>
              </a:ext>
            </a:extLst>
          </p:cNvPr>
          <p:cNvSpPr txBox="1"/>
          <p:nvPr/>
        </p:nvSpPr>
        <p:spPr>
          <a:xfrm>
            <a:off x="5267325" y="5082235"/>
            <a:ext cx="5876516" cy="1323439"/>
          </a:xfrm>
          <a:prstGeom prst="rect">
            <a:avLst/>
          </a:prstGeom>
          <a:noFill/>
        </p:spPr>
        <p:txBody>
          <a:bodyPr wrap="square" rtlCol="0">
            <a:spAutoFit/>
          </a:bodyPr>
          <a:lstStyle/>
          <a:p>
            <a:r>
              <a:rPr lang="en-GB" sz="1600" dirty="0"/>
              <a:t>A form of edge detection known as Sobel has been used for this implementation. A Sobel Kernel is generated (represented by a 2D arrays of specified values), which is then convoluted against the pixel values held in the image.</a:t>
            </a:r>
          </a:p>
        </p:txBody>
      </p:sp>
    </p:spTree>
    <p:extLst>
      <p:ext uri="{BB962C8B-B14F-4D97-AF65-F5344CB8AC3E}">
        <p14:creationId xmlns:p14="http://schemas.microsoft.com/office/powerpoint/2010/main" val="25970789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2D963C-4F61-4F04-9421-DB67DDC34208}"/>
              </a:ext>
            </a:extLst>
          </p:cNvPr>
          <p:cNvSpPr>
            <a:spLocks noGrp="1"/>
          </p:cNvSpPr>
          <p:nvPr>
            <p:ph type="title"/>
          </p:nvPr>
        </p:nvSpPr>
        <p:spPr/>
        <p:txBody>
          <a:bodyPr/>
          <a:lstStyle/>
          <a:p>
            <a:r>
              <a:rPr lang="en-GB" dirty="0"/>
              <a:t>Facial recognition explained</a:t>
            </a:r>
          </a:p>
        </p:txBody>
      </p:sp>
      <p:sp>
        <p:nvSpPr>
          <p:cNvPr id="3" name="Content Placeholder 2">
            <a:extLst>
              <a:ext uri="{FF2B5EF4-FFF2-40B4-BE49-F238E27FC236}">
                <a16:creationId xmlns:a16="http://schemas.microsoft.com/office/drawing/2014/main" id="{D753DB02-55A0-42E4-93A0-C729CE43B666}"/>
              </a:ext>
            </a:extLst>
          </p:cNvPr>
          <p:cNvSpPr>
            <a:spLocks noGrp="1"/>
          </p:cNvSpPr>
          <p:nvPr>
            <p:ph idx="1"/>
          </p:nvPr>
        </p:nvSpPr>
        <p:spPr>
          <a:xfrm>
            <a:off x="760412" y="1331259"/>
            <a:ext cx="10383838" cy="4964766"/>
          </a:xfrm>
        </p:spPr>
        <p:txBody>
          <a:bodyPr>
            <a:normAutofit fontScale="92500" lnSpcReduction="10000"/>
          </a:bodyPr>
          <a:lstStyle/>
          <a:p>
            <a:r>
              <a:rPr lang="en-GB" dirty="0"/>
              <a:t>A form of facial recognition known as patch-based correlation has been implemented into the application.</a:t>
            </a:r>
          </a:p>
          <a:p>
            <a:r>
              <a:rPr lang="en-GB" dirty="0"/>
              <a:t>This works by obtaining a patch of the user’s image, which covers a small area of the user’s image.</a:t>
            </a:r>
          </a:p>
          <a:p>
            <a:r>
              <a:rPr lang="en-GB" dirty="0"/>
              <a:t>A patch of the same size and location is then taken from a training image, which is a known persons image stored in a database.</a:t>
            </a:r>
          </a:p>
          <a:p>
            <a:r>
              <a:rPr lang="en-GB" dirty="0"/>
              <a:t>A calculation takes place which generates a correlation score between the two patches.</a:t>
            </a:r>
          </a:p>
          <a:p>
            <a:r>
              <a:rPr lang="en-GB" dirty="0"/>
              <a:t>These scores are accumulated for each image, the highest score represents the image with the most pixel similarities (which may represent a certain facial feature e.g. an eye or moustache)</a:t>
            </a:r>
          </a:p>
          <a:p>
            <a:r>
              <a:rPr lang="en-GB" dirty="0"/>
              <a:t>We can then differentiate between the results to find the name of the closest match, and generate a reconstruction of patches with the highest score.</a:t>
            </a:r>
          </a:p>
          <a:p>
            <a:r>
              <a:rPr lang="en-GB" dirty="0"/>
              <a:t>The reconstruction gives us (the user) a visual representation of how the matched person may have been found.</a:t>
            </a:r>
          </a:p>
        </p:txBody>
      </p:sp>
    </p:spTree>
    <p:extLst>
      <p:ext uri="{BB962C8B-B14F-4D97-AF65-F5344CB8AC3E}">
        <p14:creationId xmlns:p14="http://schemas.microsoft.com/office/powerpoint/2010/main" val="10316591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emplate>Ion</Template>
  <TotalTime>239</TotalTime>
  <Words>1358</Words>
  <Application>Microsoft Office PowerPoint</Application>
  <PresentationFormat>Widescreen</PresentationFormat>
  <Paragraphs>94</Paragraphs>
  <Slides>14</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14</vt:i4>
      </vt:variant>
    </vt:vector>
  </HeadingPairs>
  <TitlesOfParts>
    <vt:vector size="18" baseType="lpstr">
      <vt:lpstr>Arial</vt:lpstr>
      <vt:lpstr>Century Gothic</vt:lpstr>
      <vt:lpstr>Wingdings 3</vt:lpstr>
      <vt:lpstr>Ion</vt:lpstr>
      <vt:lpstr>Image processing &amp; facial recognition</vt:lpstr>
      <vt:lpstr>The project</vt:lpstr>
      <vt:lpstr>The application</vt:lpstr>
      <vt:lpstr>The user’s image</vt:lpstr>
      <vt:lpstr>What is image processing?</vt:lpstr>
      <vt:lpstr>Image processing toolkit</vt:lpstr>
      <vt:lpstr>Toolkit features</vt:lpstr>
      <vt:lpstr>PowerPoint Presentation</vt:lpstr>
      <vt:lpstr>Facial recognition explained</vt:lpstr>
      <vt:lpstr>1. The LFW crop dataset</vt:lpstr>
      <vt:lpstr>2. Unconstrained recognition</vt:lpstr>
      <vt:lpstr>3. Reconstruction of results</vt:lpstr>
      <vt:lpstr>Experiments</vt:lpstr>
      <vt:lpstr>Testing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Image processing &amp; facial recognition</dc:title>
  <dc:creator>Ben Anderson</dc:creator>
  <cp:lastModifiedBy>Ben Anderson</cp:lastModifiedBy>
  <cp:revision>44</cp:revision>
  <dcterms:created xsi:type="dcterms:W3CDTF">2018-04-15T12:49:07Z</dcterms:created>
  <dcterms:modified xsi:type="dcterms:W3CDTF">2018-04-18T08:32:56Z</dcterms:modified>
</cp:coreProperties>
</file>